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handoutMasterIdLst>
    <p:handoutMasterId r:id="rId47"/>
  </p:handoutMasterIdLst>
  <p:sldIdLst>
    <p:sldId id="292" r:id="rId5"/>
    <p:sldId id="275" r:id="rId6"/>
    <p:sldId id="276" r:id="rId7"/>
    <p:sldId id="296" r:id="rId8"/>
    <p:sldId id="279" r:id="rId9"/>
    <p:sldId id="338" r:id="rId10"/>
    <p:sldId id="341" r:id="rId11"/>
    <p:sldId id="342" r:id="rId12"/>
    <p:sldId id="343" r:id="rId13"/>
    <p:sldId id="344" r:id="rId14"/>
    <p:sldId id="345" r:id="rId15"/>
    <p:sldId id="347" r:id="rId16"/>
    <p:sldId id="348" r:id="rId17"/>
    <p:sldId id="349" r:id="rId18"/>
    <p:sldId id="350" r:id="rId19"/>
    <p:sldId id="360" r:id="rId20"/>
    <p:sldId id="363" r:id="rId21"/>
    <p:sldId id="364" r:id="rId22"/>
    <p:sldId id="365" r:id="rId23"/>
    <p:sldId id="366" r:id="rId24"/>
    <p:sldId id="367" r:id="rId25"/>
    <p:sldId id="368" r:id="rId26"/>
    <p:sldId id="369" r:id="rId27"/>
    <p:sldId id="370" r:id="rId28"/>
    <p:sldId id="371" r:id="rId29"/>
    <p:sldId id="372" r:id="rId30"/>
    <p:sldId id="373" r:id="rId31"/>
    <p:sldId id="374" r:id="rId32"/>
    <p:sldId id="375" r:id="rId33"/>
    <p:sldId id="351" r:id="rId34"/>
    <p:sldId id="352" r:id="rId35"/>
    <p:sldId id="353" r:id="rId36"/>
    <p:sldId id="354" r:id="rId37"/>
    <p:sldId id="355" r:id="rId38"/>
    <p:sldId id="356" r:id="rId39"/>
    <p:sldId id="357" r:id="rId40"/>
    <p:sldId id="358" r:id="rId41"/>
    <p:sldId id="359" r:id="rId42"/>
    <p:sldId id="320" r:id="rId43"/>
    <p:sldId id="298" r:id="rId44"/>
    <p:sldId id="321"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C10ED9-C877-E7BC-D64F-22163E09BF52}" v="1561" dt="2024-06-05T07:37:06.08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634"/>
  </p:normalViewPr>
  <p:slideViewPr>
    <p:cSldViewPr snapToGrid="0" showGuides="1">
      <p:cViewPr varScale="1">
        <p:scale>
          <a:sx n="85" d="100"/>
          <a:sy n="85" d="100"/>
        </p:scale>
        <p:origin x="581" y="77"/>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2024/6/4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317335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378528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25</a:t>
            </a:fld>
            <a:endParaRPr lang="zh-CN" altLang="en-US"/>
          </a:p>
        </p:txBody>
      </p:sp>
    </p:spTree>
    <p:extLst>
      <p:ext uri="{BB962C8B-B14F-4D97-AF65-F5344CB8AC3E}">
        <p14:creationId xmlns:p14="http://schemas.microsoft.com/office/powerpoint/2010/main" val="1618955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26</a:t>
            </a:fld>
            <a:endParaRPr lang="zh-CN" altLang="en-US"/>
          </a:p>
        </p:txBody>
      </p:sp>
    </p:spTree>
    <p:extLst>
      <p:ext uri="{BB962C8B-B14F-4D97-AF65-F5344CB8AC3E}">
        <p14:creationId xmlns:p14="http://schemas.microsoft.com/office/powerpoint/2010/main" val="2655165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27</a:t>
            </a:fld>
            <a:endParaRPr lang="zh-CN" altLang="en-US"/>
          </a:p>
        </p:txBody>
      </p:sp>
    </p:spTree>
    <p:extLst>
      <p:ext uri="{BB962C8B-B14F-4D97-AF65-F5344CB8AC3E}">
        <p14:creationId xmlns:p14="http://schemas.microsoft.com/office/powerpoint/2010/main" val="1069951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28</a:t>
            </a:fld>
            <a:endParaRPr lang="zh-CN" altLang="en-US"/>
          </a:p>
        </p:txBody>
      </p:sp>
    </p:spTree>
    <p:extLst>
      <p:ext uri="{BB962C8B-B14F-4D97-AF65-F5344CB8AC3E}">
        <p14:creationId xmlns:p14="http://schemas.microsoft.com/office/powerpoint/2010/main" val="1579525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29</a:t>
            </a:fld>
            <a:endParaRPr lang="zh-CN" altLang="en-US"/>
          </a:p>
        </p:txBody>
      </p:sp>
    </p:spTree>
    <p:extLst>
      <p:ext uri="{BB962C8B-B14F-4D97-AF65-F5344CB8AC3E}">
        <p14:creationId xmlns:p14="http://schemas.microsoft.com/office/powerpoint/2010/main" val="736315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30</a:t>
            </a:fld>
            <a:endParaRPr lang="zh-CN" altLang="en-US"/>
          </a:p>
        </p:txBody>
      </p:sp>
    </p:spTree>
    <p:extLst>
      <p:ext uri="{BB962C8B-B14F-4D97-AF65-F5344CB8AC3E}">
        <p14:creationId xmlns:p14="http://schemas.microsoft.com/office/powerpoint/2010/main" val="3460579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31</a:t>
            </a:fld>
            <a:endParaRPr lang="zh-CN" altLang="en-US"/>
          </a:p>
        </p:txBody>
      </p:sp>
    </p:spTree>
    <p:extLst>
      <p:ext uri="{BB962C8B-B14F-4D97-AF65-F5344CB8AC3E}">
        <p14:creationId xmlns:p14="http://schemas.microsoft.com/office/powerpoint/2010/main" val="4088846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32</a:t>
            </a:fld>
            <a:endParaRPr lang="zh-CN" altLang="en-US"/>
          </a:p>
        </p:txBody>
      </p:sp>
    </p:spTree>
    <p:extLst>
      <p:ext uri="{BB962C8B-B14F-4D97-AF65-F5344CB8AC3E}">
        <p14:creationId xmlns:p14="http://schemas.microsoft.com/office/powerpoint/2010/main" val="210137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663527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33</a:t>
            </a:fld>
            <a:endParaRPr lang="zh-CN" altLang="en-US"/>
          </a:p>
        </p:txBody>
      </p:sp>
    </p:spTree>
    <p:extLst>
      <p:ext uri="{BB962C8B-B14F-4D97-AF65-F5344CB8AC3E}">
        <p14:creationId xmlns:p14="http://schemas.microsoft.com/office/powerpoint/2010/main" val="1182867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34</a:t>
            </a:fld>
            <a:endParaRPr lang="zh-CN" altLang="en-US"/>
          </a:p>
        </p:txBody>
      </p:sp>
    </p:spTree>
    <p:extLst>
      <p:ext uri="{BB962C8B-B14F-4D97-AF65-F5344CB8AC3E}">
        <p14:creationId xmlns:p14="http://schemas.microsoft.com/office/powerpoint/2010/main" val="2067221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35</a:t>
            </a:fld>
            <a:endParaRPr lang="zh-CN" altLang="en-US"/>
          </a:p>
        </p:txBody>
      </p:sp>
    </p:spTree>
    <p:extLst>
      <p:ext uri="{BB962C8B-B14F-4D97-AF65-F5344CB8AC3E}">
        <p14:creationId xmlns:p14="http://schemas.microsoft.com/office/powerpoint/2010/main" val="2076891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36</a:t>
            </a:fld>
            <a:endParaRPr lang="zh-CN" altLang="en-US"/>
          </a:p>
        </p:txBody>
      </p:sp>
    </p:spTree>
    <p:extLst>
      <p:ext uri="{BB962C8B-B14F-4D97-AF65-F5344CB8AC3E}">
        <p14:creationId xmlns:p14="http://schemas.microsoft.com/office/powerpoint/2010/main" val="3267738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37</a:t>
            </a:fld>
            <a:endParaRPr lang="zh-CN" altLang="en-US"/>
          </a:p>
        </p:txBody>
      </p:sp>
    </p:spTree>
    <p:extLst>
      <p:ext uri="{BB962C8B-B14F-4D97-AF65-F5344CB8AC3E}">
        <p14:creationId xmlns:p14="http://schemas.microsoft.com/office/powerpoint/2010/main" val="3568158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38</a:t>
            </a:fld>
            <a:endParaRPr lang="zh-CN" altLang="en-US"/>
          </a:p>
        </p:txBody>
      </p:sp>
    </p:spTree>
    <p:extLst>
      <p:ext uri="{BB962C8B-B14F-4D97-AF65-F5344CB8AC3E}">
        <p14:creationId xmlns:p14="http://schemas.microsoft.com/office/powerpoint/2010/main" val="2500759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16</a:t>
            </a:fld>
            <a:endParaRPr lang="zh-CN" altLang="en-US"/>
          </a:p>
        </p:txBody>
      </p:sp>
    </p:spTree>
    <p:extLst>
      <p:ext uri="{BB962C8B-B14F-4D97-AF65-F5344CB8AC3E}">
        <p14:creationId xmlns:p14="http://schemas.microsoft.com/office/powerpoint/2010/main" val="708029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17</a:t>
            </a:fld>
            <a:endParaRPr lang="zh-CN" altLang="en-US"/>
          </a:p>
        </p:txBody>
      </p:sp>
    </p:spTree>
    <p:extLst>
      <p:ext uri="{BB962C8B-B14F-4D97-AF65-F5344CB8AC3E}">
        <p14:creationId xmlns:p14="http://schemas.microsoft.com/office/powerpoint/2010/main" val="3143996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18</a:t>
            </a:fld>
            <a:endParaRPr lang="zh-CN" altLang="en-US"/>
          </a:p>
        </p:txBody>
      </p:sp>
    </p:spTree>
    <p:extLst>
      <p:ext uri="{BB962C8B-B14F-4D97-AF65-F5344CB8AC3E}">
        <p14:creationId xmlns:p14="http://schemas.microsoft.com/office/powerpoint/2010/main" val="3946449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19</a:t>
            </a:fld>
            <a:endParaRPr lang="zh-CN" altLang="en-US"/>
          </a:p>
        </p:txBody>
      </p:sp>
    </p:spTree>
    <p:extLst>
      <p:ext uri="{BB962C8B-B14F-4D97-AF65-F5344CB8AC3E}">
        <p14:creationId xmlns:p14="http://schemas.microsoft.com/office/powerpoint/2010/main" val="15766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617293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20</a:t>
            </a:fld>
            <a:endParaRPr lang="zh-CN" altLang="en-US"/>
          </a:p>
        </p:txBody>
      </p:sp>
    </p:spTree>
    <p:extLst>
      <p:ext uri="{BB962C8B-B14F-4D97-AF65-F5344CB8AC3E}">
        <p14:creationId xmlns:p14="http://schemas.microsoft.com/office/powerpoint/2010/main" val="2773884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21</a:t>
            </a:fld>
            <a:endParaRPr lang="zh-CN" altLang="en-US"/>
          </a:p>
        </p:txBody>
      </p:sp>
    </p:spTree>
    <p:extLst>
      <p:ext uri="{BB962C8B-B14F-4D97-AF65-F5344CB8AC3E}">
        <p14:creationId xmlns:p14="http://schemas.microsoft.com/office/powerpoint/2010/main" val="1734966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22</a:t>
            </a:fld>
            <a:endParaRPr lang="zh-CN" altLang="en-US"/>
          </a:p>
        </p:txBody>
      </p:sp>
    </p:spTree>
    <p:extLst>
      <p:ext uri="{BB962C8B-B14F-4D97-AF65-F5344CB8AC3E}">
        <p14:creationId xmlns:p14="http://schemas.microsoft.com/office/powerpoint/2010/main" val="4169849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23</a:t>
            </a:fld>
            <a:endParaRPr lang="zh-CN" altLang="en-US"/>
          </a:p>
        </p:txBody>
      </p:sp>
    </p:spTree>
    <p:extLst>
      <p:ext uri="{BB962C8B-B14F-4D97-AF65-F5344CB8AC3E}">
        <p14:creationId xmlns:p14="http://schemas.microsoft.com/office/powerpoint/2010/main" val="339094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24</a:t>
            </a:fld>
            <a:endParaRPr lang="zh-CN" altLang="en-US"/>
          </a:p>
        </p:txBody>
      </p:sp>
    </p:spTree>
    <p:extLst>
      <p:ext uri="{BB962C8B-B14F-4D97-AF65-F5344CB8AC3E}">
        <p14:creationId xmlns:p14="http://schemas.microsoft.com/office/powerpoint/2010/main" val="12342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1579003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44664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2219368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575101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3160896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2930265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621792" y="747193"/>
            <a:ext cx="6620256" cy="3001847"/>
          </a:xfrm>
        </p:spPr>
        <p:txBody>
          <a:bodyPr/>
          <a:lstStyle/>
          <a:p>
            <a:r>
              <a:rPr lang="en-US" sz="4800" dirty="0"/>
              <a:t>Book Recommendation System</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57654" y="3904782"/>
            <a:ext cx="3768493" cy="1242598"/>
          </a:xfrm>
        </p:spPr>
        <p:txBody>
          <a:bodyPr/>
          <a:lstStyle/>
          <a:p>
            <a:r>
              <a:rPr lang="en-US" dirty="0"/>
              <a:t>Presented By :-</a:t>
            </a:r>
          </a:p>
          <a:p>
            <a:pPr>
              <a:spcBef>
                <a:spcPts val="0"/>
              </a:spcBef>
            </a:pPr>
            <a:r>
              <a:rPr lang="en-US" b="1" dirty="0"/>
              <a:t>Rohit Tiwari (2100520109002)</a:t>
            </a:r>
          </a:p>
          <a:p>
            <a:pPr>
              <a:spcBef>
                <a:spcPts val="0"/>
              </a:spcBef>
            </a:pPr>
            <a:r>
              <a:rPr lang="en-US" b="1" dirty="0"/>
              <a:t>Shivam Pandey (2000520100061)</a:t>
            </a:r>
          </a:p>
          <a:p>
            <a:pPr>
              <a:spcBef>
                <a:spcPts val="0"/>
              </a:spcBef>
            </a:pPr>
            <a:r>
              <a:rPr lang="en-US" b="1" dirty="0"/>
              <a:t>Samarth Gautam (2000520100050)</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6766033" y="3668472"/>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5" name="Picture Placeholder 4">
            <a:extLst>
              <a:ext uri="{FF2B5EF4-FFF2-40B4-BE49-F238E27FC236}">
                <a16:creationId xmlns:a16="http://schemas.microsoft.com/office/drawing/2014/main" id="{D2CA13D6-8E02-81AB-1CE9-2F85046E589C}"/>
              </a:ext>
            </a:extLst>
          </p:cNvPr>
          <p:cNvPicPr>
            <a:picLocks noGrp="1" noChangeAspect="1"/>
          </p:cNvPicPr>
          <p:nvPr>
            <p:ph type="pic" sz="quarter" idx="47"/>
          </p:nvPr>
        </p:nvPicPr>
        <p:blipFill>
          <a:blip r:embed="rId2"/>
          <a:srcRect l="20892" r="20892"/>
          <a:stretch>
            <a:fillRect/>
          </a:stretch>
        </p:blipFill>
        <p:spPr>
          <a:xfrm>
            <a:off x="7654753" y="418012"/>
            <a:ext cx="4405503" cy="4108069"/>
          </a:xfr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10144203" cy="759790"/>
          </a:xfrm>
        </p:spPr>
        <p:txBody>
          <a:bodyPr/>
          <a:lstStyle/>
          <a:p>
            <a:r>
              <a:rPr lang="en-US" sz="4000">
                <a:ea typeface="+mj-lt"/>
                <a:cs typeface="+mj-lt"/>
              </a:rPr>
              <a:t>Data Sources</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728216"/>
            <a:ext cx="9751012" cy="41239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Dimensions of Dataset:</a:t>
            </a:r>
          </a:p>
          <a:p>
            <a:pPr>
              <a:lnSpc>
                <a:spcPct val="150000"/>
              </a:lnSpc>
            </a:pPr>
            <a:endParaRPr lang="en-IN" sz="1800" dirty="0">
              <a:latin typeface="Arial"/>
              <a:ea typeface="Calibri"/>
              <a:cs typeface="Arial"/>
            </a:endParaRPr>
          </a:p>
          <a:p>
            <a:r>
              <a:rPr lang="en-IN" sz="1800" b="0" dirty="0" err="1">
                <a:ea typeface="+mj-lt"/>
                <a:cs typeface="+mj-lt"/>
              </a:rPr>
              <a:t>Book_df</a:t>
            </a:r>
            <a:r>
              <a:rPr lang="en-IN" sz="1800" b="0" dirty="0">
                <a:ea typeface="+mj-lt"/>
                <a:cs typeface="+mj-lt"/>
              </a:rPr>
              <a:t> shape is (271360, 8)</a:t>
            </a:r>
            <a:endParaRPr lang="en-IN" dirty="0"/>
          </a:p>
          <a:p>
            <a:r>
              <a:rPr lang="en-IN" sz="1800" b="0" dirty="0" err="1">
                <a:ea typeface="+mj-lt"/>
                <a:cs typeface="+mj-lt"/>
              </a:rPr>
              <a:t>Ratings_df</a:t>
            </a:r>
            <a:r>
              <a:rPr lang="en-IN" sz="1800" b="0" dirty="0">
                <a:ea typeface="+mj-lt"/>
                <a:cs typeface="+mj-lt"/>
              </a:rPr>
              <a:t> shape is (1149780, 3)</a:t>
            </a:r>
            <a:endParaRPr lang="en-IN" dirty="0"/>
          </a:p>
          <a:p>
            <a:pPr>
              <a:lnSpc>
                <a:spcPct val="150000"/>
              </a:lnSpc>
            </a:pPr>
            <a:r>
              <a:rPr lang="en-IN" sz="1800" b="0" dirty="0" err="1">
                <a:ea typeface="+mj-lt"/>
                <a:cs typeface="+mj-lt"/>
              </a:rPr>
              <a:t>Users_df</a:t>
            </a:r>
            <a:r>
              <a:rPr lang="en-IN" sz="1800" b="0" dirty="0">
                <a:ea typeface="+mj-lt"/>
                <a:cs typeface="+mj-lt"/>
              </a:rPr>
              <a:t> shape is (278858, 3)</a:t>
            </a:r>
            <a:endParaRPr lang="en-IN" dirty="0"/>
          </a:p>
        </p:txBody>
      </p:sp>
    </p:spTree>
    <p:extLst>
      <p:ext uri="{BB962C8B-B14F-4D97-AF65-F5344CB8AC3E}">
        <p14:creationId xmlns:p14="http://schemas.microsoft.com/office/powerpoint/2010/main" val="389822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Data Preprocessing</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9751012"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Users Table:</a:t>
            </a:r>
          </a:p>
          <a:p>
            <a:pPr>
              <a:lnSpc>
                <a:spcPct val="150000"/>
              </a:lnSpc>
            </a:pPr>
            <a:r>
              <a:rPr lang="en-IN" sz="1800" dirty="0">
                <a:latin typeface="Arial"/>
                <a:ea typeface="Calibri"/>
                <a:cs typeface="Arial"/>
              </a:rPr>
              <a:t>Missing Values</a:t>
            </a:r>
          </a:p>
          <a:p>
            <a:pPr>
              <a:lnSpc>
                <a:spcPct val="150000"/>
              </a:lnSpc>
            </a:pPr>
            <a:endParaRPr lang="en-IN" sz="1800" dirty="0">
              <a:latin typeface="Arial"/>
              <a:ea typeface="Calibri"/>
              <a:cs typeface="Arial"/>
            </a:endParaRPr>
          </a:p>
          <a:p>
            <a:pPr>
              <a:lnSpc>
                <a:spcPct val="150000"/>
              </a:lnSpc>
            </a:pPr>
            <a:endParaRPr lang="en-IN" sz="1800" dirty="0">
              <a:latin typeface="Arial"/>
              <a:ea typeface="Calibri"/>
              <a:cs typeface="Arial"/>
            </a:endParaRPr>
          </a:p>
          <a:p>
            <a:pPr>
              <a:lnSpc>
                <a:spcPct val="150000"/>
              </a:lnSpc>
            </a:pPr>
            <a:endParaRPr lang="en-IN" sz="1800" dirty="0">
              <a:latin typeface="Arial"/>
              <a:ea typeface="Calibri"/>
              <a:cs typeface="Arial"/>
            </a:endParaRPr>
          </a:p>
          <a:p>
            <a:pPr>
              <a:lnSpc>
                <a:spcPct val="150000"/>
              </a:lnSpc>
            </a:pPr>
            <a:endParaRPr lang="en-IN" sz="1800" dirty="0">
              <a:latin typeface="Arial"/>
              <a:ea typeface="Calibri"/>
              <a:cs typeface="Arial"/>
            </a:endParaRPr>
          </a:p>
          <a:p>
            <a:pPr>
              <a:lnSpc>
                <a:spcPct val="150000"/>
              </a:lnSpc>
            </a:pPr>
            <a:endParaRPr lang="en-IN" sz="1800" dirty="0">
              <a:latin typeface="Arial"/>
              <a:ea typeface="Calibri"/>
              <a:cs typeface="Arial"/>
            </a:endParaRPr>
          </a:p>
          <a:p>
            <a:pPr>
              <a:lnSpc>
                <a:spcPct val="150000"/>
              </a:lnSpc>
            </a:pPr>
            <a:endParaRPr lang="en-IN" sz="1800" dirty="0">
              <a:latin typeface="Arial"/>
              <a:ea typeface="Calibri"/>
              <a:cs typeface="Arial"/>
            </a:endParaRPr>
          </a:p>
          <a:p>
            <a:pPr>
              <a:lnSpc>
                <a:spcPct val="150000"/>
              </a:lnSpc>
            </a:pPr>
            <a:r>
              <a:rPr lang="en-IN" sz="1800" dirty="0">
                <a:ea typeface="+mj-lt"/>
                <a:cs typeface="+mj-lt"/>
              </a:rPr>
              <a:t>Age column has 39.72% missing values</a:t>
            </a:r>
            <a:endParaRPr lang="en-IN" dirty="0"/>
          </a:p>
          <a:p>
            <a:pPr>
              <a:lnSpc>
                <a:spcPct val="150000"/>
              </a:lnSpc>
            </a:pPr>
            <a:endParaRPr lang="en-IN" sz="1800" dirty="0">
              <a:latin typeface="Arial"/>
              <a:ea typeface="Calibri"/>
              <a:cs typeface="Arial"/>
            </a:endParaRPr>
          </a:p>
          <a:p>
            <a:pPr>
              <a:lnSpc>
                <a:spcPct val="150000"/>
              </a:lnSpc>
            </a:pPr>
            <a:endParaRPr lang="en-IN" sz="1800" dirty="0">
              <a:latin typeface="Arial"/>
              <a:ea typeface="Calibri"/>
              <a:cs typeface="Arial"/>
            </a:endParaRPr>
          </a:p>
        </p:txBody>
      </p:sp>
      <p:pic>
        <p:nvPicPr>
          <p:cNvPr id="4" name="Picture 3" descr="A screenshot of a computer">
            <a:extLst>
              <a:ext uri="{FF2B5EF4-FFF2-40B4-BE49-F238E27FC236}">
                <a16:creationId xmlns:a16="http://schemas.microsoft.com/office/drawing/2014/main" id="{03927D66-2293-F8AA-65CF-C0CABB331453}"/>
              </a:ext>
            </a:extLst>
          </p:cNvPr>
          <p:cNvPicPr>
            <a:picLocks noChangeAspect="1"/>
          </p:cNvPicPr>
          <p:nvPr/>
        </p:nvPicPr>
        <p:blipFill>
          <a:blip r:embed="rId3"/>
          <a:stretch>
            <a:fillRect/>
          </a:stretch>
        </p:blipFill>
        <p:spPr>
          <a:xfrm>
            <a:off x="579020" y="2373480"/>
            <a:ext cx="5088356" cy="1960647"/>
          </a:xfrm>
          <a:prstGeom prst="rect">
            <a:avLst/>
          </a:prstGeom>
        </p:spPr>
      </p:pic>
    </p:spTree>
    <p:extLst>
      <p:ext uri="{BB962C8B-B14F-4D97-AF65-F5344CB8AC3E}">
        <p14:creationId xmlns:p14="http://schemas.microsoft.com/office/powerpoint/2010/main" val="368646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animEffect transition="in" filter="fade">
                                      <p:cBhvr>
                                        <p:cTn id="1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Data Preprocessing</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9751012"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Users Table:</a:t>
            </a:r>
          </a:p>
          <a:p>
            <a:pPr>
              <a:lnSpc>
                <a:spcPct val="150000"/>
              </a:lnSpc>
            </a:pPr>
            <a:r>
              <a:rPr lang="en-IN" sz="1800" dirty="0">
                <a:latin typeface="Arial"/>
                <a:ea typeface="Calibri"/>
                <a:cs typeface="Arial"/>
              </a:rPr>
              <a:t>Outliers in the Age Group</a:t>
            </a:r>
          </a:p>
          <a:p>
            <a:pPr>
              <a:lnSpc>
                <a:spcPct val="150000"/>
              </a:lnSpc>
            </a:pPr>
            <a:endParaRPr lang="en-IN" sz="1800" dirty="0">
              <a:latin typeface="Arial"/>
              <a:ea typeface="Calibri"/>
              <a:cs typeface="Arial"/>
            </a:endParaRPr>
          </a:p>
          <a:p>
            <a:pPr>
              <a:lnSpc>
                <a:spcPct val="150000"/>
              </a:lnSpc>
            </a:pPr>
            <a:r>
              <a:rPr lang="en-IN" sz="1800" b="0" dirty="0">
                <a:ea typeface="+mj-lt"/>
                <a:cs typeface="+mj-lt"/>
              </a:rPr>
              <a:t>Age value's below 5 and above 100</a:t>
            </a:r>
            <a:endParaRPr lang="en-IN" dirty="0">
              <a:ea typeface="+mj-lt"/>
              <a:cs typeface="+mj-lt"/>
            </a:endParaRPr>
          </a:p>
          <a:p>
            <a:pPr>
              <a:lnSpc>
                <a:spcPct val="150000"/>
              </a:lnSpc>
            </a:pPr>
            <a:r>
              <a:rPr lang="en-IN" sz="1800" b="0">
                <a:ea typeface="+mj-lt"/>
                <a:cs typeface="+mj-lt"/>
              </a:rPr>
              <a:t>do not make much sense for our </a:t>
            </a:r>
            <a:endParaRPr lang="en-IN">
              <a:ea typeface="+mj-lt"/>
              <a:cs typeface="+mj-lt"/>
            </a:endParaRPr>
          </a:p>
          <a:p>
            <a:pPr>
              <a:lnSpc>
                <a:spcPct val="150000"/>
              </a:lnSpc>
            </a:pPr>
            <a:r>
              <a:rPr lang="en-IN" sz="1800" b="0" dirty="0">
                <a:ea typeface="+mj-lt"/>
                <a:cs typeface="+mj-lt"/>
              </a:rPr>
              <a:t>book rating case, so after replacing these </a:t>
            </a:r>
            <a:endParaRPr lang="en-IN" dirty="0">
              <a:ea typeface="+mj-lt"/>
              <a:cs typeface="+mj-lt"/>
            </a:endParaRPr>
          </a:p>
          <a:p>
            <a:pPr>
              <a:lnSpc>
                <a:spcPct val="150000"/>
              </a:lnSpc>
            </a:pPr>
            <a:r>
              <a:rPr lang="en-IN" sz="1800" b="0" dirty="0">
                <a:ea typeface="+mj-lt"/>
                <a:cs typeface="+mj-lt"/>
              </a:rPr>
              <a:t>by </a:t>
            </a:r>
            <a:r>
              <a:rPr lang="en-IN" sz="1800" b="0" err="1">
                <a:ea typeface="+mj-lt"/>
                <a:cs typeface="+mj-lt"/>
              </a:rPr>
              <a:t>NaNs</a:t>
            </a:r>
            <a:r>
              <a:rPr lang="en-IN" sz="1800" b="0" dirty="0">
                <a:ea typeface="+mj-lt"/>
                <a:cs typeface="+mj-lt"/>
              </a:rPr>
              <a:t> we have a total 112010 Null Values </a:t>
            </a:r>
            <a:endParaRPr lang="en-IN">
              <a:ea typeface="+mj-lt"/>
              <a:cs typeface="+mj-lt"/>
            </a:endParaRPr>
          </a:p>
          <a:p>
            <a:pPr>
              <a:lnSpc>
                <a:spcPct val="150000"/>
              </a:lnSpc>
            </a:pPr>
            <a:r>
              <a:rPr lang="en-IN" sz="1800" b="0" dirty="0">
                <a:ea typeface="+mj-lt"/>
                <a:cs typeface="+mj-lt"/>
              </a:rPr>
              <a:t>in the Age Column.</a:t>
            </a:r>
            <a:endParaRPr lang="en-IN" dirty="0"/>
          </a:p>
        </p:txBody>
      </p:sp>
      <p:pic>
        <p:nvPicPr>
          <p:cNvPr id="6" name="Picture 5" descr="A screenshot of a graph&#10;&#10;Description automatically generated">
            <a:extLst>
              <a:ext uri="{FF2B5EF4-FFF2-40B4-BE49-F238E27FC236}">
                <a16:creationId xmlns:a16="http://schemas.microsoft.com/office/drawing/2014/main" id="{6105CD19-BFB6-FAAF-A6C3-27B6B4826073}"/>
              </a:ext>
            </a:extLst>
          </p:cNvPr>
          <p:cNvPicPr>
            <a:picLocks noChangeAspect="1"/>
          </p:cNvPicPr>
          <p:nvPr/>
        </p:nvPicPr>
        <p:blipFill>
          <a:blip r:embed="rId3"/>
          <a:stretch>
            <a:fillRect/>
          </a:stretch>
        </p:blipFill>
        <p:spPr>
          <a:xfrm>
            <a:off x="6102768" y="1704975"/>
            <a:ext cx="5330491" cy="3768893"/>
          </a:xfrm>
          <a:prstGeom prst="rect">
            <a:avLst/>
          </a:prstGeom>
        </p:spPr>
      </p:pic>
    </p:spTree>
    <p:extLst>
      <p:ext uri="{BB962C8B-B14F-4D97-AF65-F5344CB8AC3E}">
        <p14:creationId xmlns:p14="http://schemas.microsoft.com/office/powerpoint/2010/main" val="269613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Data Preprocessing</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9751012"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Users Table:</a:t>
            </a:r>
          </a:p>
          <a:p>
            <a:pPr>
              <a:lnSpc>
                <a:spcPct val="150000"/>
              </a:lnSpc>
            </a:pPr>
            <a:endParaRPr lang="en-IN" sz="1800" dirty="0">
              <a:latin typeface="Arial"/>
              <a:ea typeface="Calibri"/>
              <a:cs typeface="Arial"/>
            </a:endParaRPr>
          </a:p>
          <a:p>
            <a:pPr>
              <a:lnSpc>
                <a:spcPct val="150000"/>
              </a:lnSpc>
            </a:pPr>
            <a:r>
              <a:rPr lang="en-IN" sz="1800" b="0" dirty="0">
                <a:ea typeface="+mj-lt"/>
                <a:cs typeface="+mj-lt"/>
              </a:rPr>
              <a:t>Age has positive Skewness (right tail) so we can </a:t>
            </a:r>
            <a:endParaRPr lang="en-IN" dirty="0">
              <a:ea typeface="+mj-lt"/>
              <a:cs typeface="+mj-lt"/>
            </a:endParaRPr>
          </a:p>
          <a:p>
            <a:pPr>
              <a:lnSpc>
                <a:spcPct val="150000"/>
              </a:lnSpc>
            </a:pPr>
            <a:r>
              <a:rPr lang="en-IN" sz="1800" b="0" dirty="0">
                <a:ea typeface="+mj-lt"/>
                <a:cs typeface="+mj-lt"/>
              </a:rPr>
              <a:t>use median to fill Nan values, but for this we </a:t>
            </a:r>
            <a:endParaRPr lang="en-IN" dirty="0">
              <a:ea typeface="+mj-lt"/>
              <a:cs typeface="+mj-lt"/>
            </a:endParaRPr>
          </a:p>
          <a:p>
            <a:pPr>
              <a:lnSpc>
                <a:spcPct val="150000"/>
              </a:lnSpc>
            </a:pPr>
            <a:r>
              <a:rPr lang="en-IN" sz="1800" b="0" dirty="0">
                <a:ea typeface="+mj-lt"/>
                <a:cs typeface="+mj-lt"/>
              </a:rPr>
              <a:t>don't like to fill Nan values just for one range </a:t>
            </a:r>
            <a:endParaRPr lang="en-IN" dirty="0">
              <a:ea typeface="+mj-lt"/>
              <a:cs typeface="+mj-lt"/>
            </a:endParaRPr>
          </a:p>
          <a:p>
            <a:pPr>
              <a:lnSpc>
                <a:spcPct val="150000"/>
              </a:lnSpc>
            </a:pPr>
            <a:r>
              <a:rPr lang="en-IN" sz="1800" b="0" dirty="0">
                <a:ea typeface="+mj-lt"/>
                <a:cs typeface="+mj-lt"/>
              </a:rPr>
              <a:t>of age. To handle this we'll use the country </a:t>
            </a:r>
            <a:endParaRPr lang="en-IN">
              <a:ea typeface="+mj-lt"/>
              <a:cs typeface="+mj-lt"/>
            </a:endParaRPr>
          </a:p>
          <a:p>
            <a:pPr>
              <a:lnSpc>
                <a:spcPct val="150000"/>
              </a:lnSpc>
            </a:pPr>
            <a:r>
              <a:rPr lang="en-IN" sz="1800" b="0" dirty="0">
                <a:ea typeface="+mj-lt"/>
                <a:cs typeface="+mj-lt"/>
              </a:rPr>
              <a:t>column to fill Nan.</a:t>
            </a:r>
            <a:endParaRPr lang="en-IN" dirty="0"/>
          </a:p>
        </p:txBody>
      </p:sp>
      <p:pic>
        <p:nvPicPr>
          <p:cNvPr id="4" name="Picture 3" descr="A graph of age distribution">
            <a:extLst>
              <a:ext uri="{FF2B5EF4-FFF2-40B4-BE49-F238E27FC236}">
                <a16:creationId xmlns:a16="http://schemas.microsoft.com/office/drawing/2014/main" id="{E8F2F5B1-5E0D-328D-AD63-BE424EC9C0A5}"/>
              </a:ext>
            </a:extLst>
          </p:cNvPr>
          <p:cNvPicPr>
            <a:picLocks noChangeAspect="1"/>
          </p:cNvPicPr>
          <p:nvPr/>
        </p:nvPicPr>
        <p:blipFill>
          <a:blip r:embed="rId3"/>
          <a:stretch>
            <a:fillRect/>
          </a:stretch>
        </p:blipFill>
        <p:spPr>
          <a:xfrm>
            <a:off x="5835566" y="1154530"/>
            <a:ext cx="5353552" cy="4187993"/>
          </a:xfrm>
          <a:prstGeom prst="rect">
            <a:avLst/>
          </a:prstGeom>
        </p:spPr>
      </p:pic>
    </p:spTree>
    <p:extLst>
      <p:ext uri="{BB962C8B-B14F-4D97-AF65-F5344CB8AC3E}">
        <p14:creationId xmlns:p14="http://schemas.microsoft.com/office/powerpoint/2010/main" val="328440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Data Preprocessing</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1074486"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Books Table:</a:t>
            </a:r>
          </a:p>
          <a:p>
            <a:pPr algn="just">
              <a:lnSpc>
                <a:spcPct val="150000"/>
              </a:lnSpc>
            </a:pPr>
            <a:r>
              <a:rPr lang="en-IN" sz="1800" b="0" dirty="0">
                <a:ea typeface="+mj-lt"/>
                <a:cs typeface="+mj-lt"/>
              </a:rPr>
              <a:t>There are some incorrect entries in the Year-Of-Publication field. It looks like Publisher names 'DK Publishing Inc' and 'Gallimard' have been incorrectly loaded as Year-Of-Publication in the dataset due to some errors in the csv file.</a:t>
            </a:r>
          </a:p>
          <a:p>
            <a:pPr algn="just">
              <a:lnSpc>
                <a:spcPct val="150000"/>
              </a:lnSpc>
            </a:pPr>
            <a:endParaRPr lang="en-IN" sz="1800" b="0" dirty="0">
              <a:ea typeface="+mj-lt"/>
              <a:cs typeface="+mj-lt"/>
            </a:endParaRPr>
          </a:p>
          <a:p>
            <a:pPr algn="just">
              <a:lnSpc>
                <a:spcPct val="150000"/>
              </a:lnSpc>
            </a:pPr>
            <a:endParaRPr lang="en-IN" sz="1800" b="0" dirty="0">
              <a:ea typeface="+mj-lt"/>
              <a:cs typeface="+mj-lt"/>
            </a:endParaRPr>
          </a:p>
          <a:p>
            <a:pPr algn="just">
              <a:lnSpc>
                <a:spcPct val="150000"/>
              </a:lnSpc>
            </a:pPr>
            <a:endParaRPr lang="en-IN" sz="1800" b="0" dirty="0">
              <a:ea typeface="+mj-lt"/>
              <a:cs typeface="+mj-lt"/>
            </a:endParaRPr>
          </a:p>
          <a:p>
            <a:pPr algn="just">
              <a:lnSpc>
                <a:spcPct val="150000"/>
              </a:lnSpc>
            </a:pPr>
            <a:endParaRPr lang="en-IN" sz="1800" b="0" dirty="0">
              <a:ea typeface="+mj-lt"/>
              <a:cs typeface="+mj-lt"/>
            </a:endParaRPr>
          </a:p>
          <a:p>
            <a:pPr algn="just">
              <a:lnSpc>
                <a:spcPct val="150000"/>
              </a:lnSpc>
            </a:pPr>
            <a:r>
              <a:rPr lang="en-IN" sz="1800" b="0" dirty="0">
                <a:ea typeface="+mj-lt"/>
                <a:cs typeface="+mj-lt"/>
              </a:rPr>
              <a:t>Here </a:t>
            </a:r>
            <a:r>
              <a:rPr lang="en-IN" sz="1800" b="0" err="1">
                <a:ea typeface="+mj-lt"/>
                <a:cs typeface="+mj-lt"/>
              </a:rPr>
              <a:t>bookAuthor</a:t>
            </a:r>
            <a:r>
              <a:rPr lang="en-IN" sz="1800" b="0" dirty="0">
                <a:ea typeface="+mj-lt"/>
                <a:cs typeface="+mj-lt"/>
              </a:rPr>
              <a:t> is incorrectly loaded with </a:t>
            </a:r>
            <a:r>
              <a:rPr lang="en-IN" sz="1800" b="0" err="1">
                <a:ea typeface="+mj-lt"/>
                <a:cs typeface="+mj-lt"/>
              </a:rPr>
              <a:t>bookTitle</a:t>
            </a:r>
            <a:r>
              <a:rPr lang="en-IN" sz="1800" b="0">
                <a:ea typeface="+mj-lt"/>
                <a:cs typeface="+mj-lt"/>
              </a:rPr>
              <a:t>, hence we have to make required corrections.</a:t>
            </a:r>
          </a:p>
          <a:p>
            <a:pPr algn="just">
              <a:lnSpc>
                <a:spcPct val="150000"/>
              </a:lnSpc>
            </a:pPr>
            <a:r>
              <a:rPr lang="en-IN" sz="1800" b="0" dirty="0">
                <a:ea typeface="+mj-lt"/>
                <a:cs typeface="+mj-lt"/>
              </a:rPr>
              <a:t>Same with exploring the Book-Author column, we found two missing values in the Book-Author Column, So we filled ‘other’ for </a:t>
            </a:r>
            <a:r>
              <a:rPr lang="en-IN" sz="1800" b="0" dirty="0" err="1">
                <a:ea typeface="+mj-lt"/>
                <a:cs typeface="+mj-lt"/>
              </a:rPr>
              <a:t>NaN</a:t>
            </a:r>
            <a:r>
              <a:rPr lang="en-IN" sz="1800" b="0" dirty="0">
                <a:ea typeface="+mj-lt"/>
                <a:cs typeface="+mj-lt"/>
              </a:rPr>
              <a:t>.</a:t>
            </a:r>
            <a:endParaRPr lang="en-IN" dirty="0"/>
          </a:p>
        </p:txBody>
      </p:sp>
      <p:pic>
        <p:nvPicPr>
          <p:cNvPr id="6" name="Picture 5" descr="A white text box with black text&#10;&#10;Description automatically generated">
            <a:extLst>
              <a:ext uri="{FF2B5EF4-FFF2-40B4-BE49-F238E27FC236}">
                <a16:creationId xmlns:a16="http://schemas.microsoft.com/office/drawing/2014/main" id="{EAC9E054-29D7-1B57-43C9-BAFAD857F33A}"/>
              </a:ext>
            </a:extLst>
          </p:cNvPr>
          <p:cNvPicPr>
            <a:picLocks noChangeAspect="1"/>
          </p:cNvPicPr>
          <p:nvPr/>
        </p:nvPicPr>
        <p:blipFill>
          <a:blip r:embed="rId3"/>
          <a:stretch>
            <a:fillRect/>
          </a:stretch>
        </p:blipFill>
        <p:spPr>
          <a:xfrm>
            <a:off x="580274" y="3076574"/>
            <a:ext cx="5687427" cy="1326483"/>
          </a:xfrm>
          <a:prstGeom prst="rect">
            <a:avLst/>
          </a:prstGeom>
        </p:spPr>
      </p:pic>
    </p:spTree>
    <p:extLst>
      <p:ext uri="{BB962C8B-B14F-4D97-AF65-F5344CB8AC3E}">
        <p14:creationId xmlns:p14="http://schemas.microsoft.com/office/powerpoint/2010/main" val="8955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Data Preprocessing</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1074486"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Top 10 Authors which have written the most books</a:t>
            </a:r>
          </a:p>
          <a:p>
            <a:pPr>
              <a:lnSpc>
                <a:spcPct val="150000"/>
              </a:lnSpc>
            </a:pPr>
            <a:endParaRPr lang="en-IN" sz="1800" dirty="0">
              <a:latin typeface="Arial"/>
              <a:ea typeface="Calibri"/>
              <a:cs typeface="Arial"/>
            </a:endParaRPr>
          </a:p>
        </p:txBody>
      </p:sp>
      <p:pic>
        <p:nvPicPr>
          <p:cNvPr id="4" name="Picture 3">
            <a:extLst>
              <a:ext uri="{FF2B5EF4-FFF2-40B4-BE49-F238E27FC236}">
                <a16:creationId xmlns:a16="http://schemas.microsoft.com/office/drawing/2014/main" id="{1D129BEA-ECAE-E6B9-8B07-1BB6BD3B1CAB}"/>
              </a:ext>
            </a:extLst>
          </p:cNvPr>
          <p:cNvPicPr>
            <a:picLocks noChangeAspect="1"/>
          </p:cNvPicPr>
          <p:nvPr/>
        </p:nvPicPr>
        <p:blipFill>
          <a:blip r:embed="rId3"/>
          <a:stretch>
            <a:fillRect/>
          </a:stretch>
        </p:blipFill>
        <p:spPr>
          <a:xfrm>
            <a:off x="581526" y="1978998"/>
            <a:ext cx="8552448" cy="3872556"/>
          </a:xfrm>
          <a:prstGeom prst="rect">
            <a:avLst/>
          </a:prstGeom>
        </p:spPr>
      </p:pic>
    </p:spTree>
    <p:extLst>
      <p:ext uri="{BB962C8B-B14F-4D97-AF65-F5344CB8AC3E}">
        <p14:creationId xmlns:p14="http://schemas.microsoft.com/office/powerpoint/2010/main" val="112537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Implementation</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8246167"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Project Structure</a:t>
            </a:r>
          </a:p>
          <a:p>
            <a:pPr>
              <a:lnSpc>
                <a:spcPct val="150000"/>
              </a:lnSpc>
            </a:pPr>
            <a:r>
              <a:rPr lang="en-IN" sz="1600" b="0" dirty="0">
                <a:solidFill>
                  <a:srgbClr val="0F253E"/>
                </a:solidFill>
                <a:ea typeface="+mj-lt"/>
                <a:cs typeface="+mj-lt"/>
              </a:rPr>
              <a:t>The project is organized into a well-structured hierarchy, ensuring a clean separation of concerns and facilitating ease of development and maintenance. Below is an overview of the project structure:</a:t>
            </a:r>
            <a:endParaRPr lang="en-IN" sz="1600"/>
          </a:p>
          <a:p>
            <a:pPr algn="just">
              <a:lnSpc>
                <a:spcPct val="150000"/>
              </a:lnSpc>
            </a:pPr>
            <a:endParaRPr lang="en-IN" sz="1600" b="0" dirty="0"/>
          </a:p>
          <a:p>
            <a:pPr algn="just"/>
            <a:r>
              <a:rPr lang="en-IN" sz="1600" b="0" dirty="0">
                <a:ea typeface="+mj-lt"/>
                <a:cs typeface="+mj-lt"/>
              </a:rPr>
              <a:t>Parent Directory</a:t>
            </a:r>
            <a:endParaRPr lang="en-IN" sz="1600"/>
          </a:p>
          <a:p>
            <a:pPr algn="just"/>
            <a:r>
              <a:rPr lang="en-IN" sz="1600" b="0" dirty="0">
                <a:ea typeface="+mj-lt"/>
                <a:cs typeface="+mj-lt"/>
              </a:rPr>
              <a:t>● app.py: This is the main application script that sets up the Flask server, defines routes, and handles HTTP requests. It is the entry point of the application.</a:t>
            </a:r>
            <a:endParaRPr lang="en-IN" sz="1600"/>
          </a:p>
          <a:p>
            <a:pPr algn="just"/>
            <a:endParaRPr lang="en-IN" sz="1600" b="0" dirty="0">
              <a:ea typeface="+mj-lt"/>
              <a:cs typeface="+mj-lt"/>
            </a:endParaRPr>
          </a:p>
          <a:p>
            <a:pPr algn="just"/>
            <a:r>
              <a:rPr lang="en-IN" sz="1600" b="0" dirty="0">
                <a:ea typeface="+mj-lt"/>
                <a:cs typeface="+mj-lt"/>
              </a:rPr>
              <a:t>● model.py: This script contains the </a:t>
            </a:r>
            <a:r>
              <a:rPr lang="en-IN" sz="1600" b="0" err="1">
                <a:ea typeface="+mj-lt"/>
                <a:cs typeface="+mj-lt"/>
              </a:rPr>
              <a:t>BookRecommender</a:t>
            </a:r>
            <a:r>
              <a:rPr lang="en-IN" sz="1600" b="0" dirty="0">
                <a:ea typeface="+mj-lt"/>
                <a:cs typeface="+mj-lt"/>
              </a:rPr>
              <a:t> class, which includes various functions for handling user data and generating book recommendations.</a:t>
            </a:r>
            <a:endParaRPr lang="en-IN" sz="1600"/>
          </a:p>
          <a:p>
            <a:pPr algn="just"/>
            <a:endParaRPr lang="en-IN" sz="1600" b="0" dirty="0">
              <a:ea typeface="+mj-lt"/>
              <a:cs typeface="+mj-lt"/>
            </a:endParaRPr>
          </a:p>
          <a:p>
            <a:pPr algn="just"/>
            <a:r>
              <a:rPr lang="en-IN" sz="1600" b="0" dirty="0">
                <a:ea typeface="+mj-lt"/>
                <a:cs typeface="+mj-lt"/>
              </a:rPr>
              <a:t>● CSV Files: All necessary data files (such as user ratings and book information) are stored directly in the parent directory. These files are loaded and processed by the application as needed.</a:t>
            </a:r>
            <a:endParaRPr lang="en-IN" sz="1600"/>
          </a:p>
          <a:p>
            <a:pPr algn="just">
              <a:lnSpc>
                <a:spcPct val="150000"/>
              </a:lnSpc>
            </a:pPr>
            <a:endParaRPr lang="en-IN" sz="1600" b="0" dirty="0"/>
          </a:p>
        </p:txBody>
      </p:sp>
    </p:spTree>
    <p:extLst>
      <p:ext uri="{BB962C8B-B14F-4D97-AF65-F5344CB8AC3E}">
        <p14:creationId xmlns:p14="http://schemas.microsoft.com/office/powerpoint/2010/main" val="398696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Implementation</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9148535"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Templates Directory</a:t>
            </a:r>
          </a:p>
          <a:p>
            <a:pPr algn="just">
              <a:lnSpc>
                <a:spcPct val="150000"/>
              </a:lnSpc>
            </a:pPr>
            <a:r>
              <a:rPr lang="en-IN" sz="1600" b="0" dirty="0"/>
              <a:t>This directory contains multiple HTML files, each corresponding to a different page of website. These templates are used to render dynamic content and provide a consistent layout across the application.</a:t>
            </a:r>
          </a:p>
          <a:p>
            <a:pPr algn="just">
              <a:lnSpc>
                <a:spcPct val="150000"/>
              </a:lnSpc>
            </a:pPr>
            <a:endParaRPr lang="en-IN" sz="1600" b="0" dirty="0">
              <a:ea typeface="+mj-lt"/>
              <a:cs typeface="+mj-lt"/>
            </a:endParaRPr>
          </a:p>
          <a:p>
            <a:pPr algn="just">
              <a:lnSpc>
                <a:spcPct val="150000"/>
              </a:lnSpc>
            </a:pPr>
            <a:r>
              <a:rPr lang="en-IN" sz="1600" b="0" dirty="0">
                <a:ea typeface="+mj-lt"/>
                <a:cs typeface="+mj-lt"/>
              </a:rPr>
              <a:t>○ index.html: The homepage of the website. </a:t>
            </a:r>
            <a:endParaRPr lang="en-IN" dirty="0">
              <a:ea typeface="+mj-lt"/>
              <a:cs typeface="+mj-lt"/>
            </a:endParaRPr>
          </a:p>
          <a:p>
            <a:pPr algn="just">
              <a:lnSpc>
                <a:spcPct val="150000"/>
              </a:lnSpc>
            </a:pPr>
            <a:r>
              <a:rPr lang="en-IN" sz="1600" b="0" dirty="0">
                <a:ea typeface="+mj-lt"/>
                <a:cs typeface="+mj-lt"/>
              </a:rPr>
              <a:t>○ about.html: Provides information about the project. </a:t>
            </a:r>
            <a:endParaRPr lang="en-IN" dirty="0">
              <a:ea typeface="+mj-lt"/>
              <a:cs typeface="+mj-lt"/>
            </a:endParaRPr>
          </a:p>
          <a:p>
            <a:pPr algn="just">
              <a:lnSpc>
                <a:spcPct val="150000"/>
              </a:lnSpc>
            </a:pPr>
            <a:r>
              <a:rPr lang="en-IN" sz="1600" b="0" dirty="0">
                <a:ea typeface="+mj-lt"/>
                <a:cs typeface="+mj-lt"/>
              </a:rPr>
              <a:t>○ methods.html: Describes the various recommendation methods explored. </a:t>
            </a:r>
            <a:endParaRPr lang="en-IN">
              <a:ea typeface="+mj-lt"/>
              <a:cs typeface="+mj-lt"/>
            </a:endParaRPr>
          </a:p>
          <a:p>
            <a:pPr algn="just">
              <a:lnSpc>
                <a:spcPct val="150000"/>
              </a:lnSpc>
            </a:pPr>
            <a:r>
              <a:rPr lang="en-IN" sz="1600" b="0" dirty="0">
                <a:ea typeface="+mj-lt"/>
                <a:cs typeface="+mj-lt"/>
              </a:rPr>
              <a:t>○ results.html: Displays the results and findings of the project. </a:t>
            </a:r>
            <a:endParaRPr lang="en-IN">
              <a:ea typeface="+mj-lt"/>
              <a:cs typeface="+mj-lt"/>
            </a:endParaRPr>
          </a:p>
          <a:p>
            <a:pPr algn="just">
              <a:lnSpc>
                <a:spcPct val="150000"/>
              </a:lnSpc>
            </a:pPr>
            <a:r>
              <a:rPr lang="en-IN" sz="1600" b="0" dirty="0">
                <a:ea typeface="+mj-lt"/>
                <a:cs typeface="+mj-lt"/>
              </a:rPr>
              <a:t>○ demo.html: A live demo page where users can interact with the recommendation system. </a:t>
            </a:r>
            <a:endParaRPr lang="en-IN">
              <a:ea typeface="+mj-lt"/>
              <a:cs typeface="+mj-lt"/>
            </a:endParaRPr>
          </a:p>
          <a:p>
            <a:pPr algn="just">
              <a:lnSpc>
                <a:spcPct val="150000"/>
              </a:lnSpc>
            </a:pPr>
            <a:r>
              <a:rPr lang="en-IN" sz="1600" b="0" dirty="0">
                <a:ea typeface="+mj-lt"/>
                <a:cs typeface="+mj-lt"/>
              </a:rPr>
              <a:t>○ contact.html: A page for user feedback and contact information.</a:t>
            </a:r>
            <a:endParaRPr lang="en-IN"/>
          </a:p>
        </p:txBody>
      </p:sp>
    </p:spTree>
    <p:extLst>
      <p:ext uri="{BB962C8B-B14F-4D97-AF65-F5344CB8AC3E}">
        <p14:creationId xmlns:p14="http://schemas.microsoft.com/office/powerpoint/2010/main" val="330242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Implementation</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4516378"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Front-End Integration</a:t>
            </a:r>
          </a:p>
          <a:p>
            <a:pPr>
              <a:lnSpc>
                <a:spcPct val="150000"/>
              </a:lnSpc>
            </a:pPr>
            <a:r>
              <a:rPr lang="en-IN" sz="1800" b="0" dirty="0">
                <a:ea typeface="+mj-lt"/>
                <a:cs typeface="+mj-lt"/>
              </a:rPr>
              <a:t>The frontend of the book recommendation system is integrated with the backend using Flask to provide a seamless and dynamic user experience.</a:t>
            </a:r>
          </a:p>
          <a:p>
            <a:pPr>
              <a:lnSpc>
                <a:spcPct val="150000"/>
              </a:lnSpc>
            </a:pPr>
            <a:endParaRPr lang="en-IN" sz="1800" b="0" dirty="0"/>
          </a:p>
          <a:p>
            <a:pPr>
              <a:lnSpc>
                <a:spcPct val="150000"/>
              </a:lnSpc>
            </a:pPr>
            <a:r>
              <a:rPr lang="en-IN" sz="1800" dirty="0"/>
              <a:t>Dynamic Content Rendering</a:t>
            </a:r>
            <a:endParaRPr lang="en-IN" sz="1800" b="0" dirty="0"/>
          </a:p>
          <a:p>
            <a:pPr>
              <a:lnSpc>
                <a:spcPct val="150000"/>
              </a:lnSpc>
            </a:pPr>
            <a:r>
              <a:rPr lang="en-IN" sz="1800" b="0" dirty="0">
                <a:ea typeface="+mj-lt"/>
                <a:cs typeface="+mj-lt"/>
              </a:rPr>
              <a:t>Flask's template rendering engine, Jinja2, is used to dynamically insert data into HTML templates.</a:t>
            </a:r>
          </a:p>
          <a:p>
            <a:pPr>
              <a:lnSpc>
                <a:spcPct val="150000"/>
              </a:lnSpc>
            </a:pPr>
            <a:endParaRPr lang="en-IN" sz="1800" b="0" dirty="0"/>
          </a:p>
        </p:txBody>
      </p:sp>
      <p:pic>
        <p:nvPicPr>
          <p:cNvPr id="4" name="Picture 3" descr="A screen shot of a computer code&#10;&#10;Description automatically generated">
            <a:extLst>
              <a:ext uri="{FF2B5EF4-FFF2-40B4-BE49-F238E27FC236}">
                <a16:creationId xmlns:a16="http://schemas.microsoft.com/office/drawing/2014/main" id="{5B644C3F-C6FA-9CAE-12E0-B84053709957}"/>
              </a:ext>
            </a:extLst>
          </p:cNvPr>
          <p:cNvPicPr>
            <a:picLocks noChangeAspect="1"/>
          </p:cNvPicPr>
          <p:nvPr/>
        </p:nvPicPr>
        <p:blipFill>
          <a:blip r:embed="rId3"/>
          <a:stretch>
            <a:fillRect/>
          </a:stretch>
        </p:blipFill>
        <p:spPr>
          <a:xfrm>
            <a:off x="4958014" y="1719262"/>
            <a:ext cx="7048500" cy="3038475"/>
          </a:xfrm>
          <a:prstGeom prst="rect">
            <a:avLst/>
          </a:prstGeom>
        </p:spPr>
      </p:pic>
    </p:spTree>
    <p:extLst>
      <p:ext uri="{BB962C8B-B14F-4D97-AF65-F5344CB8AC3E}">
        <p14:creationId xmlns:p14="http://schemas.microsoft.com/office/powerpoint/2010/main" val="303532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Implementation</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9920562"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Back-End Integration</a:t>
            </a:r>
          </a:p>
          <a:p>
            <a:pPr>
              <a:lnSpc>
                <a:spcPct val="150000"/>
              </a:lnSpc>
            </a:pPr>
            <a:r>
              <a:rPr lang="en-IN" sz="1800" b="0" dirty="0">
                <a:ea typeface="+mj-lt"/>
                <a:cs typeface="+mj-lt"/>
              </a:rPr>
              <a:t>The backend of the book recommendation system is implemented using Flask, a lightweight and flexible web framework for Python.</a:t>
            </a:r>
            <a:endParaRPr lang="en-IN" dirty="0"/>
          </a:p>
          <a:p>
            <a:pPr marL="342900" indent="-342900">
              <a:lnSpc>
                <a:spcPct val="150000"/>
              </a:lnSpc>
              <a:buAutoNum type="arabicPeriod"/>
            </a:pPr>
            <a:r>
              <a:rPr lang="en-IN" sz="1800" b="0" dirty="0">
                <a:ea typeface="+mj-lt"/>
                <a:cs typeface="+mj-lt"/>
              </a:rPr>
              <a:t>Index Route:</a:t>
            </a:r>
          </a:p>
          <a:p>
            <a:pPr>
              <a:lnSpc>
                <a:spcPct val="150000"/>
              </a:lnSpc>
            </a:pPr>
            <a:r>
              <a:rPr lang="en-IN" sz="1800" b="0" dirty="0">
                <a:ea typeface="+mj-lt"/>
                <a:cs typeface="+mj-lt"/>
              </a:rPr>
              <a:t> The index route serves the homepage of the website.</a:t>
            </a:r>
          </a:p>
          <a:p>
            <a:pPr>
              <a:lnSpc>
                <a:spcPct val="150000"/>
              </a:lnSpc>
            </a:pPr>
            <a:endParaRPr lang="en-IN" sz="1800" b="0">
              <a:ea typeface="+mj-lt"/>
              <a:cs typeface="+mj-lt"/>
            </a:endParaRPr>
          </a:p>
        </p:txBody>
      </p:sp>
      <p:pic>
        <p:nvPicPr>
          <p:cNvPr id="6" name="Picture 5" descr="A screenshot of a computer program&#10;&#10;Description automatically generated">
            <a:extLst>
              <a:ext uri="{FF2B5EF4-FFF2-40B4-BE49-F238E27FC236}">
                <a16:creationId xmlns:a16="http://schemas.microsoft.com/office/drawing/2014/main" id="{A66E6FA1-F014-D963-A426-9CA67B8BF1D9}"/>
              </a:ext>
            </a:extLst>
          </p:cNvPr>
          <p:cNvPicPr>
            <a:picLocks noChangeAspect="1"/>
          </p:cNvPicPr>
          <p:nvPr/>
        </p:nvPicPr>
        <p:blipFill>
          <a:blip r:embed="rId3"/>
          <a:stretch>
            <a:fillRect/>
          </a:stretch>
        </p:blipFill>
        <p:spPr>
          <a:xfrm>
            <a:off x="858002" y="3466348"/>
            <a:ext cx="5362575" cy="2752725"/>
          </a:xfrm>
          <a:prstGeom prst="rect">
            <a:avLst/>
          </a:prstGeom>
        </p:spPr>
      </p:pic>
    </p:spTree>
    <p:extLst>
      <p:ext uri="{BB962C8B-B14F-4D97-AF65-F5344CB8AC3E}">
        <p14:creationId xmlns:p14="http://schemas.microsoft.com/office/powerpoint/2010/main" val="382722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Problem Statement</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pPr>
              <a:lnSpc>
                <a:spcPct val="112999"/>
              </a:lnSpc>
            </a:pPr>
            <a:r>
              <a:rPr lang="en-US" dirty="0" err="1">
                <a:latin typeface="Abadi"/>
              </a:rPr>
              <a:t>Methedology</a:t>
            </a:r>
            <a:endParaRPr lang="en-US" dirty="0" err="1"/>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Implementation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Conclusion</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 name="Footer Placeholder 3">
            <a:extLst>
              <a:ext uri="{FF2B5EF4-FFF2-40B4-BE49-F238E27FC236}">
                <a16:creationId xmlns:a16="http://schemas.microsoft.com/office/drawing/2014/main" id="{EC5C8CBC-9AC4-74B5-62A4-EAC3F0357BEA}"/>
              </a:ext>
            </a:extLst>
          </p:cNvPr>
          <p:cNvSpPr txBox="1">
            <a:spLocks/>
          </p:cNvSpPr>
          <p:nvPr/>
        </p:nvSpPr>
        <p:spPr>
          <a:xfrm>
            <a:off x="484632" y="6217920"/>
            <a:ext cx="41148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Book recommendation System</a:t>
            </a:r>
            <a:endParaRPr lang="en-US" sz="1200"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Implementation</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9920562"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Back-End Integration</a:t>
            </a:r>
          </a:p>
          <a:p>
            <a:pPr>
              <a:lnSpc>
                <a:spcPct val="150000"/>
              </a:lnSpc>
            </a:pPr>
            <a:r>
              <a:rPr lang="en-IN" sz="1800" b="0" dirty="0">
                <a:ea typeface="+mj-lt"/>
                <a:cs typeface="+mj-lt"/>
              </a:rPr>
              <a:t>The backend of the book recommendation system is implemented using Flask, a lightweight and flexible web framework for Python.</a:t>
            </a:r>
            <a:endParaRPr lang="en-IN" dirty="0"/>
          </a:p>
          <a:p>
            <a:pPr>
              <a:lnSpc>
                <a:spcPct val="150000"/>
              </a:lnSpc>
            </a:pPr>
            <a:r>
              <a:rPr lang="en-IN" sz="1800" b="0" dirty="0">
                <a:ea typeface="+mj-lt"/>
                <a:cs typeface="+mj-lt"/>
              </a:rPr>
              <a:t>2. About Route:</a:t>
            </a:r>
          </a:p>
          <a:p>
            <a:pPr>
              <a:lnSpc>
                <a:spcPct val="150000"/>
              </a:lnSpc>
            </a:pPr>
            <a:r>
              <a:rPr lang="en-IN" sz="1800" b="0" dirty="0">
                <a:ea typeface="+mj-lt"/>
                <a:cs typeface="+mj-lt"/>
              </a:rPr>
              <a:t> The about route displays information about the project, including the motivation, goals, and team members involved.</a:t>
            </a:r>
          </a:p>
          <a:p>
            <a:pPr>
              <a:lnSpc>
                <a:spcPct val="150000"/>
              </a:lnSpc>
            </a:pPr>
            <a:endParaRPr lang="en-IN" sz="1800" b="0" dirty="0">
              <a:ea typeface="+mj-lt"/>
              <a:cs typeface="+mj-lt"/>
            </a:endParaRPr>
          </a:p>
          <a:p>
            <a:pPr>
              <a:lnSpc>
                <a:spcPct val="150000"/>
              </a:lnSpc>
            </a:pPr>
            <a:endParaRPr lang="en-IN" sz="1800" b="0">
              <a:ea typeface="+mj-lt"/>
              <a:cs typeface="+mj-lt"/>
            </a:endParaRPr>
          </a:p>
        </p:txBody>
      </p:sp>
      <p:pic>
        <p:nvPicPr>
          <p:cNvPr id="4" name="Picture 3" descr="A close-up of a computer code&#10;&#10;Description automatically generated">
            <a:extLst>
              <a:ext uri="{FF2B5EF4-FFF2-40B4-BE49-F238E27FC236}">
                <a16:creationId xmlns:a16="http://schemas.microsoft.com/office/drawing/2014/main" id="{B22431A3-7F84-098D-7ED6-732D045F1BC4}"/>
              </a:ext>
            </a:extLst>
          </p:cNvPr>
          <p:cNvPicPr>
            <a:picLocks noChangeAspect="1"/>
          </p:cNvPicPr>
          <p:nvPr/>
        </p:nvPicPr>
        <p:blipFill>
          <a:blip r:embed="rId3"/>
          <a:stretch>
            <a:fillRect/>
          </a:stretch>
        </p:blipFill>
        <p:spPr>
          <a:xfrm>
            <a:off x="752225" y="4064920"/>
            <a:ext cx="4391025" cy="1114425"/>
          </a:xfrm>
          <a:prstGeom prst="rect">
            <a:avLst/>
          </a:prstGeom>
        </p:spPr>
      </p:pic>
    </p:spTree>
    <p:extLst>
      <p:ext uri="{BB962C8B-B14F-4D97-AF65-F5344CB8AC3E}">
        <p14:creationId xmlns:p14="http://schemas.microsoft.com/office/powerpoint/2010/main" val="246436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Implementation</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1073588"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Back-End Integration</a:t>
            </a:r>
          </a:p>
          <a:p>
            <a:pPr>
              <a:lnSpc>
                <a:spcPct val="150000"/>
              </a:lnSpc>
            </a:pPr>
            <a:r>
              <a:rPr lang="en-IN" sz="1800" b="0" dirty="0">
                <a:ea typeface="+mj-lt"/>
                <a:cs typeface="+mj-lt"/>
              </a:rPr>
              <a:t>The backend of the book recommendation system is implemented using Flask, a lightweight and flexible web framework for Python.</a:t>
            </a:r>
            <a:endParaRPr lang="en-IN" dirty="0"/>
          </a:p>
          <a:p>
            <a:pPr>
              <a:lnSpc>
                <a:spcPct val="150000"/>
              </a:lnSpc>
            </a:pPr>
            <a:r>
              <a:rPr lang="en-IN" sz="1800" b="0" dirty="0">
                <a:ea typeface="+mj-lt"/>
                <a:cs typeface="+mj-lt"/>
              </a:rPr>
              <a:t>3. Demo/Trends Route:</a:t>
            </a:r>
          </a:p>
          <a:p>
            <a:pPr>
              <a:lnSpc>
                <a:spcPct val="150000"/>
              </a:lnSpc>
            </a:pPr>
            <a:r>
              <a:rPr lang="en-IN" sz="1800" b="0" dirty="0">
                <a:ea typeface="+mj-lt"/>
                <a:cs typeface="+mj-lt"/>
              </a:rPr>
              <a:t> The trends route showcases the trending books. It fetches the top trending books using the </a:t>
            </a:r>
            <a:r>
              <a:rPr lang="en-IN" sz="1800" b="0" dirty="0" err="1">
                <a:ea typeface="+mj-lt"/>
                <a:cs typeface="+mj-lt"/>
              </a:rPr>
              <a:t>trending_books</a:t>
            </a:r>
            <a:r>
              <a:rPr lang="en-IN" sz="1800" b="0" dirty="0">
                <a:ea typeface="+mj-lt"/>
                <a:cs typeface="+mj-lt"/>
              </a:rPr>
              <a:t> method from the </a:t>
            </a:r>
            <a:r>
              <a:rPr lang="en-IN" sz="1800" b="0" dirty="0" err="1">
                <a:ea typeface="+mj-lt"/>
                <a:cs typeface="+mj-lt"/>
              </a:rPr>
              <a:t>BookRecommender</a:t>
            </a:r>
            <a:r>
              <a:rPr lang="en-IN" sz="1800" b="0" dirty="0">
                <a:ea typeface="+mj-lt"/>
                <a:cs typeface="+mj-lt"/>
              </a:rPr>
              <a:t> class and displays them on the demo page</a:t>
            </a:r>
          </a:p>
          <a:p>
            <a:pPr>
              <a:lnSpc>
                <a:spcPct val="150000"/>
              </a:lnSpc>
            </a:pPr>
            <a:endParaRPr lang="en-IN" sz="1800" b="0">
              <a:ea typeface="+mj-lt"/>
              <a:cs typeface="+mj-lt"/>
            </a:endParaRPr>
          </a:p>
        </p:txBody>
      </p:sp>
      <p:pic>
        <p:nvPicPr>
          <p:cNvPr id="6" name="Picture 5" descr="A white background with red text&#10;&#10;Description automatically generated">
            <a:extLst>
              <a:ext uri="{FF2B5EF4-FFF2-40B4-BE49-F238E27FC236}">
                <a16:creationId xmlns:a16="http://schemas.microsoft.com/office/drawing/2014/main" id="{2ED34992-C5A2-B7C7-25C1-71E6E76ED95D}"/>
              </a:ext>
            </a:extLst>
          </p:cNvPr>
          <p:cNvPicPr>
            <a:picLocks noChangeAspect="1"/>
          </p:cNvPicPr>
          <p:nvPr/>
        </p:nvPicPr>
        <p:blipFill rotWithShape="1">
          <a:blip r:embed="rId3"/>
          <a:srcRect r="2152" b="1235"/>
          <a:stretch/>
        </p:blipFill>
        <p:spPr>
          <a:xfrm>
            <a:off x="875799" y="3976688"/>
            <a:ext cx="6840896" cy="799630"/>
          </a:xfrm>
          <a:prstGeom prst="rect">
            <a:avLst/>
          </a:prstGeom>
        </p:spPr>
      </p:pic>
      <p:pic>
        <p:nvPicPr>
          <p:cNvPr id="8" name="Picture 7">
            <a:extLst>
              <a:ext uri="{FF2B5EF4-FFF2-40B4-BE49-F238E27FC236}">
                <a16:creationId xmlns:a16="http://schemas.microsoft.com/office/drawing/2014/main" id="{EC6398D8-B99C-6B87-6A41-36121A7C8E5E}"/>
              </a:ext>
            </a:extLst>
          </p:cNvPr>
          <p:cNvPicPr>
            <a:picLocks noChangeAspect="1"/>
          </p:cNvPicPr>
          <p:nvPr/>
        </p:nvPicPr>
        <p:blipFill>
          <a:blip r:embed="rId4"/>
          <a:stretch>
            <a:fillRect/>
          </a:stretch>
        </p:blipFill>
        <p:spPr>
          <a:xfrm>
            <a:off x="876551" y="4779796"/>
            <a:ext cx="6829425" cy="466725"/>
          </a:xfrm>
          <a:prstGeom prst="rect">
            <a:avLst/>
          </a:prstGeom>
        </p:spPr>
      </p:pic>
    </p:spTree>
    <p:extLst>
      <p:ext uri="{BB962C8B-B14F-4D97-AF65-F5344CB8AC3E}">
        <p14:creationId xmlns:p14="http://schemas.microsoft.com/office/powerpoint/2010/main" val="414479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Implementation</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1073588"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Back-End Integration</a:t>
            </a:r>
          </a:p>
          <a:p>
            <a:pPr>
              <a:lnSpc>
                <a:spcPct val="150000"/>
              </a:lnSpc>
            </a:pPr>
            <a:r>
              <a:rPr lang="en-IN" sz="1800" b="0" dirty="0">
                <a:ea typeface="+mj-lt"/>
                <a:cs typeface="+mj-lt"/>
              </a:rPr>
              <a:t>The backend of the book recommendation system is implemented using Flask, a lightweight and flexible web framework for Python.</a:t>
            </a:r>
            <a:endParaRPr lang="en-IN" dirty="0"/>
          </a:p>
          <a:p>
            <a:pPr>
              <a:lnSpc>
                <a:spcPct val="150000"/>
              </a:lnSpc>
            </a:pPr>
            <a:r>
              <a:rPr lang="en-IN" sz="1800" b="0" dirty="0">
                <a:ea typeface="+mj-lt"/>
                <a:cs typeface="+mj-lt"/>
              </a:rPr>
              <a:t>4. Demo/Personalized Route:</a:t>
            </a:r>
          </a:p>
          <a:p>
            <a:pPr>
              <a:lnSpc>
                <a:spcPct val="150000"/>
              </a:lnSpc>
            </a:pPr>
            <a:r>
              <a:rPr lang="en-IN" sz="1800" b="0" dirty="0">
                <a:ea typeface="+mj-lt"/>
                <a:cs typeface="+mj-lt"/>
              </a:rPr>
              <a:t> The personalized route allows users to see personalized book recommendations. It typically requires user identification to generate tailored recommendations.</a:t>
            </a:r>
          </a:p>
        </p:txBody>
      </p:sp>
      <p:pic>
        <p:nvPicPr>
          <p:cNvPr id="4" name="Picture 3" descr="A screenshot of a computer program&#10;&#10;Description automatically generated">
            <a:extLst>
              <a:ext uri="{FF2B5EF4-FFF2-40B4-BE49-F238E27FC236}">
                <a16:creationId xmlns:a16="http://schemas.microsoft.com/office/drawing/2014/main" id="{5AD5ACC1-EA6D-A1DB-68AD-400059C00E6B}"/>
              </a:ext>
            </a:extLst>
          </p:cNvPr>
          <p:cNvPicPr>
            <a:picLocks noChangeAspect="1"/>
          </p:cNvPicPr>
          <p:nvPr/>
        </p:nvPicPr>
        <p:blipFill>
          <a:blip r:embed="rId3"/>
          <a:stretch>
            <a:fillRect/>
          </a:stretch>
        </p:blipFill>
        <p:spPr>
          <a:xfrm>
            <a:off x="934703" y="3935580"/>
            <a:ext cx="7515225" cy="2295525"/>
          </a:xfrm>
          <a:prstGeom prst="rect">
            <a:avLst/>
          </a:prstGeom>
        </p:spPr>
      </p:pic>
    </p:spTree>
    <p:extLst>
      <p:ext uri="{BB962C8B-B14F-4D97-AF65-F5344CB8AC3E}">
        <p14:creationId xmlns:p14="http://schemas.microsoft.com/office/powerpoint/2010/main" val="158719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Implementation</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1073588"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Back-End Integration</a:t>
            </a:r>
          </a:p>
          <a:p>
            <a:pPr>
              <a:lnSpc>
                <a:spcPct val="150000"/>
              </a:lnSpc>
            </a:pPr>
            <a:r>
              <a:rPr lang="en-IN" sz="1800" b="0" dirty="0">
                <a:ea typeface="+mj-lt"/>
                <a:cs typeface="+mj-lt"/>
              </a:rPr>
              <a:t>The backend of the book recommendation system is implemented using Flask, a lightweight and flexible web framework for Python.</a:t>
            </a:r>
            <a:endParaRPr lang="en-IN" dirty="0">
              <a:ea typeface="+mj-lt"/>
              <a:cs typeface="+mj-lt"/>
            </a:endParaRPr>
          </a:p>
          <a:p>
            <a:pPr>
              <a:lnSpc>
                <a:spcPct val="150000"/>
              </a:lnSpc>
            </a:pPr>
            <a:r>
              <a:rPr lang="en-IN" sz="1800" b="0" dirty="0">
                <a:ea typeface="+mj-lt"/>
                <a:cs typeface="+mj-lt"/>
              </a:rPr>
              <a:t>5. Demo/Personalized/</a:t>
            </a:r>
            <a:r>
              <a:rPr lang="en-IN" sz="1800" b="0" dirty="0" err="1">
                <a:ea typeface="+mj-lt"/>
                <a:cs typeface="+mj-lt"/>
              </a:rPr>
              <a:t>UserID</a:t>
            </a:r>
            <a:r>
              <a:rPr lang="en-IN" sz="1800" b="0" dirty="0">
                <a:ea typeface="+mj-lt"/>
                <a:cs typeface="+mj-lt"/>
              </a:rPr>
              <a:t> Route:</a:t>
            </a:r>
            <a:endParaRPr lang="en-IN" dirty="0"/>
          </a:p>
          <a:p>
            <a:pPr>
              <a:lnSpc>
                <a:spcPct val="150000"/>
              </a:lnSpc>
            </a:pPr>
            <a:r>
              <a:rPr lang="en-IN" sz="1800" b="0" dirty="0">
                <a:ea typeface="+mj-lt"/>
                <a:cs typeface="+mj-lt"/>
              </a:rPr>
              <a:t> This route handles the personalized recommendations for a specific user. It uses the user ID to fetch recommendations via the </a:t>
            </a:r>
            <a:r>
              <a:rPr lang="en-IN" sz="1800" b="0" dirty="0" err="1">
                <a:ea typeface="+mj-lt"/>
                <a:cs typeface="+mj-lt"/>
              </a:rPr>
              <a:t>nmf</a:t>
            </a:r>
            <a:r>
              <a:rPr lang="en-IN" sz="1800" b="0" dirty="0">
                <a:ea typeface="+mj-lt"/>
                <a:cs typeface="+mj-lt"/>
              </a:rPr>
              <a:t> or </a:t>
            </a:r>
            <a:r>
              <a:rPr lang="en-IN" sz="1800" b="0" dirty="0" err="1">
                <a:ea typeface="+mj-lt"/>
                <a:cs typeface="+mj-lt"/>
              </a:rPr>
              <a:t>svd</a:t>
            </a:r>
            <a:r>
              <a:rPr lang="en-IN" sz="1800" b="0" dirty="0">
                <a:ea typeface="+mj-lt"/>
                <a:cs typeface="+mj-lt"/>
              </a:rPr>
              <a:t> method from the </a:t>
            </a:r>
            <a:r>
              <a:rPr lang="en-IN" sz="1800" b="0" dirty="0" err="1">
                <a:ea typeface="+mj-lt"/>
                <a:cs typeface="+mj-lt"/>
              </a:rPr>
              <a:t>BookRecommender</a:t>
            </a:r>
            <a:r>
              <a:rPr lang="en-IN" sz="1800" b="0" dirty="0">
                <a:ea typeface="+mj-lt"/>
                <a:cs typeface="+mj-lt"/>
              </a:rPr>
              <a:t> class.</a:t>
            </a:r>
          </a:p>
          <a:p>
            <a:pPr>
              <a:lnSpc>
                <a:spcPct val="150000"/>
              </a:lnSpc>
            </a:pPr>
            <a:endParaRPr lang="en-IN" sz="1800" b="0" dirty="0">
              <a:ea typeface="+mj-lt"/>
              <a:cs typeface="+mj-lt"/>
            </a:endParaRPr>
          </a:p>
        </p:txBody>
      </p:sp>
      <p:pic>
        <p:nvPicPr>
          <p:cNvPr id="6" name="Picture 5" descr="A screenshot of a computer program&#10;&#10;Description automatically generated">
            <a:extLst>
              <a:ext uri="{FF2B5EF4-FFF2-40B4-BE49-F238E27FC236}">
                <a16:creationId xmlns:a16="http://schemas.microsoft.com/office/drawing/2014/main" id="{79D15D2A-6374-55A1-8121-91F3D743085E}"/>
              </a:ext>
            </a:extLst>
          </p:cNvPr>
          <p:cNvPicPr>
            <a:picLocks noChangeAspect="1"/>
          </p:cNvPicPr>
          <p:nvPr/>
        </p:nvPicPr>
        <p:blipFill>
          <a:blip r:embed="rId3"/>
          <a:stretch>
            <a:fillRect/>
          </a:stretch>
        </p:blipFill>
        <p:spPr>
          <a:xfrm>
            <a:off x="868780" y="3875171"/>
            <a:ext cx="7486650" cy="2095500"/>
          </a:xfrm>
          <a:prstGeom prst="rect">
            <a:avLst/>
          </a:prstGeom>
        </p:spPr>
      </p:pic>
    </p:spTree>
    <p:extLst>
      <p:ext uri="{BB962C8B-B14F-4D97-AF65-F5344CB8AC3E}">
        <p14:creationId xmlns:p14="http://schemas.microsoft.com/office/powerpoint/2010/main" val="29414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Implementation</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1073588"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Back-End Integration</a:t>
            </a:r>
          </a:p>
          <a:p>
            <a:pPr>
              <a:lnSpc>
                <a:spcPct val="150000"/>
              </a:lnSpc>
            </a:pPr>
            <a:r>
              <a:rPr lang="en-IN" sz="1800" b="0" dirty="0">
                <a:ea typeface="+mj-lt"/>
                <a:cs typeface="+mj-lt"/>
              </a:rPr>
              <a:t>The backend of the book recommendation system is implemented using Flask, a lightweight and flexible web framework for Python.</a:t>
            </a:r>
            <a:endParaRPr lang="en-IN" dirty="0">
              <a:ea typeface="+mj-lt"/>
              <a:cs typeface="+mj-lt"/>
            </a:endParaRPr>
          </a:p>
          <a:p>
            <a:pPr>
              <a:lnSpc>
                <a:spcPct val="150000"/>
              </a:lnSpc>
            </a:pPr>
            <a:r>
              <a:rPr lang="en-IN" sz="1800" b="0" dirty="0">
                <a:ea typeface="+mj-lt"/>
                <a:cs typeface="+mj-lt"/>
              </a:rPr>
              <a:t>6. Methods Route:</a:t>
            </a:r>
            <a:endParaRPr lang="en-IN" dirty="0"/>
          </a:p>
          <a:p>
            <a:pPr>
              <a:lnSpc>
                <a:spcPct val="150000"/>
              </a:lnSpc>
            </a:pPr>
            <a:r>
              <a:rPr lang="en-IN" sz="1800" b="0" dirty="0">
                <a:ea typeface="+mj-lt"/>
                <a:cs typeface="+mj-lt"/>
              </a:rPr>
              <a:t> The methods route describes the different recommendation algorithms explored in the project. It explains their strengths, weaknesses, and use cases.</a:t>
            </a:r>
          </a:p>
          <a:p>
            <a:pPr>
              <a:lnSpc>
                <a:spcPct val="150000"/>
              </a:lnSpc>
            </a:pPr>
            <a:endParaRPr lang="en-IN" sz="1800" b="0" dirty="0">
              <a:ea typeface="+mj-lt"/>
              <a:cs typeface="+mj-lt"/>
            </a:endParaRPr>
          </a:p>
        </p:txBody>
      </p:sp>
      <p:pic>
        <p:nvPicPr>
          <p:cNvPr id="4" name="Picture 3" descr="A close-up of a text&#10;&#10;Description automatically generated">
            <a:extLst>
              <a:ext uri="{FF2B5EF4-FFF2-40B4-BE49-F238E27FC236}">
                <a16:creationId xmlns:a16="http://schemas.microsoft.com/office/drawing/2014/main" id="{182AFE4D-DDFA-86CB-2D38-09A14855D68F}"/>
              </a:ext>
            </a:extLst>
          </p:cNvPr>
          <p:cNvPicPr>
            <a:picLocks noChangeAspect="1"/>
          </p:cNvPicPr>
          <p:nvPr/>
        </p:nvPicPr>
        <p:blipFill>
          <a:blip r:embed="rId3"/>
          <a:stretch>
            <a:fillRect/>
          </a:stretch>
        </p:blipFill>
        <p:spPr>
          <a:xfrm>
            <a:off x="851485" y="3968667"/>
            <a:ext cx="5967161" cy="1036219"/>
          </a:xfrm>
          <a:prstGeom prst="rect">
            <a:avLst/>
          </a:prstGeom>
        </p:spPr>
      </p:pic>
    </p:spTree>
    <p:extLst>
      <p:ext uri="{BB962C8B-B14F-4D97-AF65-F5344CB8AC3E}">
        <p14:creationId xmlns:p14="http://schemas.microsoft.com/office/powerpoint/2010/main" val="252551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Implementation</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25</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3222983"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err="1">
                <a:latin typeface="Posterama Text Black"/>
                <a:ea typeface="Calibri"/>
                <a:cs typeface="Arial"/>
              </a:rPr>
              <a:t>BookRecommender</a:t>
            </a:r>
            <a:r>
              <a:rPr lang="en-IN" sz="1800" dirty="0">
                <a:latin typeface="Posterama Text Black"/>
                <a:ea typeface="Calibri"/>
                <a:cs typeface="Arial"/>
              </a:rPr>
              <a:t> Class:</a:t>
            </a:r>
            <a:endParaRPr lang="en-IN" dirty="0">
              <a:latin typeface="Posterama Text Black"/>
              <a:ea typeface="Calibri"/>
              <a:cs typeface="Arial"/>
            </a:endParaRPr>
          </a:p>
          <a:p>
            <a:pPr>
              <a:lnSpc>
                <a:spcPct val="150000"/>
              </a:lnSpc>
            </a:pPr>
            <a:r>
              <a:rPr lang="en-IN" sz="1800" b="0" dirty="0">
                <a:ea typeface="+mj-lt"/>
                <a:cs typeface="+mj-lt"/>
              </a:rPr>
              <a:t>The </a:t>
            </a:r>
            <a:r>
              <a:rPr lang="en-IN" sz="1800" b="0" dirty="0" err="1">
                <a:ea typeface="+mj-lt"/>
                <a:cs typeface="+mj-lt"/>
              </a:rPr>
              <a:t>BookRecommender</a:t>
            </a:r>
            <a:r>
              <a:rPr lang="en-IN" sz="1800" b="0" dirty="0">
                <a:ea typeface="+mj-lt"/>
                <a:cs typeface="+mj-lt"/>
              </a:rPr>
              <a:t> class in model.py encapsulates the core functionalities of the recommendation system. Here is a brief overview of the class:</a:t>
            </a:r>
            <a:endParaRPr lang="en-IN" dirty="0"/>
          </a:p>
          <a:p>
            <a:pPr>
              <a:lnSpc>
                <a:spcPct val="150000"/>
              </a:lnSpc>
            </a:pPr>
            <a:endParaRPr lang="en-IN" sz="1800" b="0" dirty="0">
              <a:ea typeface="+mj-lt"/>
              <a:cs typeface="+mj-lt"/>
            </a:endParaRPr>
          </a:p>
        </p:txBody>
      </p:sp>
      <p:pic>
        <p:nvPicPr>
          <p:cNvPr id="6" name="Picture 5" descr="A screenshot of a computer program&#10;&#10;Description automatically generated">
            <a:extLst>
              <a:ext uri="{FF2B5EF4-FFF2-40B4-BE49-F238E27FC236}">
                <a16:creationId xmlns:a16="http://schemas.microsoft.com/office/drawing/2014/main" id="{506ACA5F-4CED-637D-5494-EE7E29164A8C}"/>
              </a:ext>
            </a:extLst>
          </p:cNvPr>
          <p:cNvPicPr>
            <a:picLocks noChangeAspect="1"/>
          </p:cNvPicPr>
          <p:nvPr/>
        </p:nvPicPr>
        <p:blipFill>
          <a:blip r:embed="rId3"/>
          <a:stretch>
            <a:fillRect/>
          </a:stretch>
        </p:blipFill>
        <p:spPr>
          <a:xfrm>
            <a:off x="5065044" y="418348"/>
            <a:ext cx="6353175" cy="5800725"/>
          </a:xfrm>
          <a:prstGeom prst="rect">
            <a:avLst/>
          </a:prstGeom>
        </p:spPr>
      </p:pic>
    </p:spTree>
    <p:extLst>
      <p:ext uri="{BB962C8B-B14F-4D97-AF65-F5344CB8AC3E}">
        <p14:creationId xmlns:p14="http://schemas.microsoft.com/office/powerpoint/2010/main" val="3812524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Glimpse of Website</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0151167"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Posterama Text Black"/>
                <a:ea typeface="Calibri"/>
                <a:cs typeface="Arial"/>
              </a:rPr>
              <a:t>/</a:t>
            </a:r>
            <a:r>
              <a:rPr lang="en-IN" sz="1800" dirty="0">
                <a:ea typeface="Calibri"/>
                <a:cs typeface="Arial"/>
              </a:rPr>
              <a:t>home</a:t>
            </a:r>
            <a:endParaRPr lang="en-US" dirty="0"/>
          </a:p>
          <a:p>
            <a:pPr>
              <a:lnSpc>
                <a:spcPct val="150000"/>
              </a:lnSpc>
            </a:pPr>
            <a:endParaRPr lang="en-IN" sz="1800" dirty="0">
              <a:ea typeface="Calibri"/>
              <a:cs typeface="Arial"/>
            </a:endParaRPr>
          </a:p>
          <a:p>
            <a:pPr>
              <a:lnSpc>
                <a:spcPct val="150000"/>
              </a:lnSpc>
            </a:pPr>
            <a:endParaRPr lang="en-IN" sz="1800" b="0" dirty="0">
              <a:ea typeface="+mj-lt"/>
              <a:cs typeface="+mj-lt"/>
            </a:endParaRPr>
          </a:p>
        </p:txBody>
      </p:sp>
      <p:pic>
        <p:nvPicPr>
          <p:cNvPr id="4" name="Picture 3" descr="A screenshot of a website&#10;&#10;Description automatically generated">
            <a:extLst>
              <a:ext uri="{FF2B5EF4-FFF2-40B4-BE49-F238E27FC236}">
                <a16:creationId xmlns:a16="http://schemas.microsoft.com/office/drawing/2014/main" id="{F7726923-6CD6-1C72-FED6-8A9680C13671}"/>
              </a:ext>
            </a:extLst>
          </p:cNvPr>
          <p:cNvPicPr>
            <a:picLocks noChangeAspect="1"/>
          </p:cNvPicPr>
          <p:nvPr/>
        </p:nvPicPr>
        <p:blipFill>
          <a:blip r:embed="rId3"/>
          <a:stretch>
            <a:fillRect/>
          </a:stretch>
        </p:blipFill>
        <p:spPr>
          <a:xfrm>
            <a:off x="581526" y="1828487"/>
            <a:ext cx="8392027" cy="3802606"/>
          </a:xfrm>
          <a:prstGeom prst="rect">
            <a:avLst/>
          </a:prstGeom>
        </p:spPr>
      </p:pic>
    </p:spTree>
    <p:extLst>
      <p:ext uri="{BB962C8B-B14F-4D97-AF65-F5344CB8AC3E}">
        <p14:creationId xmlns:p14="http://schemas.microsoft.com/office/powerpoint/2010/main" val="403885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Glimpse of Website</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27</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0151167"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Posterama Text Black"/>
                <a:ea typeface="Calibri"/>
                <a:cs typeface="Arial"/>
              </a:rPr>
              <a:t>/</a:t>
            </a:r>
            <a:r>
              <a:rPr lang="en-IN" sz="1800" dirty="0">
                <a:ea typeface="Calibri"/>
                <a:cs typeface="Arial"/>
              </a:rPr>
              <a:t>methods</a:t>
            </a:r>
            <a:endParaRPr lang="en-US" dirty="0"/>
          </a:p>
          <a:p>
            <a:pPr>
              <a:lnSpc>
                <a:spcPct val="150000"/>
              </a:lnSpc>
            </a:pPr>
            <a:endParaRPr lang="en-IN" sz="1800" dirty="0">
              <a:ea typeface="Calibri"/>
              <a:cs typeface="Arial"/>
            </a:endParaRPr>
          </a:p>
          <a:p>
            <a:pPr>
              <a:lnSpc>
                <a:spcPct val="150000"/>
              </a:lnSpc>
            </a:pPr>
            <a:endParaRPr lang="en-IN" sz="1800" b="0" dirty="0">
              <a:ea typeface="+mj-lt"/>
              <a:cs typeface="+mj-lt"/>
            </a:endParaRPr>
          </a:p>
        </p:txBody>
      </p:sp>
      <p:pic>
        <p:nvPicPr>
          <p:cNvPr id="8" name="Picture 7" descr="A screenshot of a computer&#10;&#10;Description automatically generated">
            <a:extLst>
              <a:ext uri="{FF2B5EF4-FFF2-40B4-BE49-F238E27FC236}">
                <a16:creationId xmlns:a16="http://schemas.microsoft.com/office/drawing/2014/main" id="{E8297CD0-A18B-EA6E-6CC8-C879370E6B17}"/>
              </a:ext>
            </a:extLst>
          </p:cNvPr>
          <p:cNvPicPr>
            <a:picLocks noChangeAspect="1"/>
          </p:cNvPicPr>
          <p:nvPr/>
        </p:nvPicPr>
        <p:blipFill>
          <a:blip r:embed="rId3"/>
          <a:stretch>
            <a:fillRect/>
          </a:stretch>
        </p:blipFill>
        <p:spPr>
          <a:xfrm>
            <a:off x="581526" y="1908697"/>
            <a:ext cx="9314448" cy="4213685"/>
          </a:xfrm>
          <a:prstGeom prst="rect">
            <a:avLst/>
          </a:prstGeom>
        </p:spPr>
      </p:pic>
    </p:spTree>
    <p:extLst>
      <p:ext uri="{BB962C8B-B14F-4D97-AF65-F5344CB8AC3E}">
        <p14:creationId xmlns:p14="http://schemas.microsoft.com/office/powerpoint/2010/main" val="401342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Glimpse of Website</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0151167"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Posterama Text Black"/>
                <a:ea typeface="Calibri"/>
                <a:cs typeface="Arial"/>
              </a:rPr>
              <a:t>/</a:t>
            </a:r>
            <a:r>
              <a:rPr lang="en-IN" sz="1800" dirty="0">
                <a:ea typeface="Calibri"/>
                <a:cs typeface="Arial"/>
              </a:rPr>
              <a:t>personalized/trends</a:t>
            </a:r>
            <a:endParaRPr lang="en-US" dirty="0"/>
          </a:p>
          <a:p>
            <a:pPr>
              <a:lnSpc>
                <a:spcPct val="150000"/>
              </a:lnSpc>
            </a:pPr>
            <a:endParaRPr lang="en-IN" sz="1800" dirty="0">
              <a:ea typeface="Calibri"/>
              <a:cs typeface="Arial"/>
            </a:endParaRPr>
          </a:p>
          <a:p>
            <a:pPr>
              <a:lnSpc>
                <a:spcPct val="150000"/>
              </a:lnSpc>
            </a:pPr>
            <a:endParaRPr lang="en-IN" sz="1800" b="0" dirty="0">
              <a:ea typeface="+mj-lt"/>
              <a:cs typeface="+mj-lt"/>
            </a:endParaRPr>
          </a:p>
        </p:txBody>
      </p:sp>
      <p:pic>
        <p:nvPicPr>
          <p:cNvPr id="4" name="Picture 3" descr="A screenshot of a computer&#10;&#10;Description automatically generated">
            <a:extLst>
              <a:ext uri="{FF2B5EF4-FFF2-40B4-BE49-F238E27FC236}">
                <a16:creationId xmlns:a16="http://schemas.microsoft.com/office/drawing/2014/main" id="{36E31A88-E1B1-2464-8F91-ED2D6B19FC4C}"/>
              </a:ext>
            </a:extLst>
          </p:cNvPr>
          <p:cNvPicPr>
            <a:picLocks noChangeAspect="1"/>
          </p:cNvPicPr>
          <p:nvPr/>
        </p:nvPicPr>
        <p:blipFill>
          <a:blip r:embed="rId3"/>
          <a:stretch>
            <a:fillRect/>
          </a:stretch>
        </p:blipFill>
        <p:spPr>
          <a:xfrm>
            <a:off x="581526" y="2156503"/>
            <a:ext cx="10036343" cy="3778230"/>
          </a:xfrm>
          <a:prstGeom prst="rect">
            <a:avLst/>
          </a:prstGeom>
        </p:spPr>
      </p:pic>
    </p:spTree>
    <p:extLst>
      <p:ext uri="{BB962C8B-B14F-4D97-AF65-F5344CB8AC3E}">
        <p14:creationId xmlns:p14="http://schemas.microsoft.com/office/powerpoint/2010/main" val="7472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Glimpse of Website</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0151167"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Posterama Text Black"/>
                <a:ea typeface="Calibri"/>
                <a:cs typeface="Arial"/>
              </a:rPr>
              <a:t>/</a:t>
            </a:r>
            <a:r>
              <a:rPr lang="en-IN" sz="1800" dirty="0">
                <a:ea typeface="Calibri"/>
                <a:cs typeface="Arial"/>
              </a:rPr>
              <a:t>personalized/</a:t>
            </a:r>
            <a:r>
              <a:rPr lang="en-IN" sz="1800" dirty="0" err="1">
                <a:ea typeface="Calibri"/>
                <a:cs typeface="Arial"/>
              </a:rPr>
              <a:t>userID</a:t>
            </a:r>
            <a:endParaRPr lang="en-US" dirty="0" err="1"/>
          </a:p>
          <a:p>
            <a:pPr>
              <a:lnSpc>
                <a:spcPct val="150000"/>
              </a:lnSpc>
            </a:pPr>
            <a:endParaRPr lang="en-IN" sz="1800" dirty="0">
              <a:ea typeface="Calibri"/>
              <a:cs typeface="Arial"/>
            </a:endParaRPr>
          </a:p>
          <a:p>
            <a:pPr>
              <a:lnSpc>
                <a:spcPct val="150000"/>
              </a:lnSpc>
            </a:pPr>
            <a:endParaRPr lang="en-IN" sz="1800" b="0" dirty="0">
              <a:ea typeface="+mj-lt"/>
              <a:cs typeface="+mj-lt"/>
            </a:endParaRPr>
          </a:p>
        </p:txBody>
      </p:sp>
      <p:pic>
        <p:nvPicPr>
          <p:cNvPr id="6" name="Picture 5" descr="A screenshot of a book&#10;&#10;Description automatically generated">
            <a:extLst>
              <a:ext uri="{FF2B5EF4-FFF2-40B4-BE49-F238E27FC236}">
                <a16:creationId xmlns:a16="http://schemas.microsoft.com/office/drawing/2014/main" id="{C18C83B8-BF62-EFB0-2A80-541937B6E564}"/>
              </a:ext>
            </a:extLst>
          </p:cNvPr>
          <p:cNvPicPr>
            <a:picLocks noChangeAspect="1"/>
          </p:cNvPicPr>
          <p:nvPr/>
        </p:nvPicPr>
        <p:blipFill>
          <a:blip r:embed="rId3"/>
          <a:stretch>
            <a:fillRect/>
          </a:stretch>
        </p:blipFill>
        <p:spPr>
          <a:xfrm>
            <a:off x="581526" y="1954321"/>
            <a:ext cx="7559844" cy="4262804"/>
          </a:xfrm>
          <a:prstGeom prst="rect">
            <a:avLst/>
          </a:prstGeom>
        </p:spPr>
      </p:pic>
    </p:spTree>
    <p:extLst>
      <p:ext uri="{BB962C8B-B14F-4D97-AF65-F5344CB8AC3E}">
        <p14:creationId xmlns:p14="http://schemas.microsoft.com/office/powerpoint/2010/main" val="157645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78568" y="638477"/>
            <a:ext cx="4043175" cy="893654"/>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2626185"/>
            <a:ext cx="4260180" cy="2050854"/>
          </a:xfrm>
        </p:spPr>
        <p:txBody>
          <a:bodyPr/>
          <a:lstStyle/>
          <a:p>
            <a:br>
              <a:rPr lang="en-US" dirty="0"/>
            </a:br>
            <a:endParaRPr lang="en-US" dirty="0"/>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ltLang="zh-CN" dirty="0"/>
              <a:t>Book Recommendation System</a:t>
            </a:r>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991002" y="173072"/>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9" name="TextBox 8">
            <a:extLst>
              <a:ext uri="{FF2B5EF4-FFF2-40B4-BE49-F238E27FC236}">
                <a16:creationId xmlns:a16="http://schemas.microsoft.com/office/drawing/2014/main" id="{456CB3F7-C0DD-5A93-773F-80D99C1C9128}"/>
              </a:ext>
            </a:extLst>
          </p:cNvPr>
          <p:cNvSpPr txBox="1"/>
          <p:nvPr/>
        </p:nvSpPr>
        <p:spPr>
          <a:xfrm>
            <a:off x="362316" y="1976782"/>
            <a:ext cx="5437849" cy="3370666"/>
          </a:xfrm>
          <a:prstGeom prst="rect">
            <a:avLst/>
          </a:prstGeom>
        </p:spPr>
        <p:txBody>
          <a:bodyPr wrap="square" rtlCol="0">
            <a:spAutoFit/>
          </a:bodyPr>
          <a:lstStyle/>
          <a:p>
            <a:pPr>
              <a:lnSpc>
                <a:spcPct val="150000"/>
              </a:lnSpc>
              <a:spcAft>
                <a:spcPts val="600"/>
              </a:spcAft>
            </a:pPr>
            <a:r>
              <a:rPr lang="en-US" sz="1600" kern="100" dirty="0">
                <a:effectLst/>
                <a:latin typeface="Arial" panose="020B0604020202020204" pitchFamily="34" charset="0"/>
                <a:ea typeface="Calibri" panose="020F0502020204030204" pitchFamily="34" charset="0"/>
                <a:cs typeface="Times New Roman" panose="02020603050405020304" pitchFamily="18" charset="0"/>
              </a:rPr>
              <a:t>In a world with millions of books available, finding the right one can be overwhelming. To address this, viewers may rate books to help others make informed decisions. However, exaggerated descriptions can mislead viewers and result in inaccurate recommendations. This project aims to solve this problem. By leveraging the existing methodologies and researches, we’re trying to develop a quick and intuitive book recommendation system to help users find the right book efficiently.</a:t>
            </a:r>
          </a:p>
        </p:txBody>
      </p:sp>
      <p:pic>
        <p:nvPicPr>
          <p:cNvPr id="10" name="Picture 9">
            <a:extLst>
              <a:ext uri="{FF2B5EF4-FFF2-40B4-BE49-F238E27FC236}">
                <a16:creationId xmlns:a16="http://schemas.microsoft.com/office/drawing/2014/main" id="{16FAAA2F-04C8-AF24-7584-5EA0B8170F9F}"/>
              </a:ext>
            </a:extLst>
          </p:cNvPr>
          <p:cNvPicPr>
            <a:picLocks noChangeAspect="1"/>
          </p:cNvPicPr>
          <p:nvPr/>
        </p:nvPicPr>
        <p:blipFill>
          <a:blip r:embed="rId2"/>
          <a:stretch>
            <a:fillRect/>
          </a:stretch>
        </p:blipFill>
        <p:spPr>
          <a:xfrm>
            <a:off x="6238510" y="1638181"/>
            <a:ext cx="5591175" cy="4048125"/>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Algorithm Development Process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1074486"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Popularity Based Filtering</a:t>
            </a:r>
          </a:p>
          <a:p>
            <a:pPr>
              <a:lnSpc>
                <a:spcPct val="150000"/>
              </a:lnSpc>
            </a:pPr>
            <a:r>
              <a:rPr lang="en-IN" sz="1800" b="0" dirty="0">
                <a:ea typeface="+mj-lt"/>
                <a:cs typeface="+mj-lt"/>
              </a:rPr>
              <a:t>Popularity based recommendation systems work with the trend. It basically uses the items which are in trend right now.</a:t>
            </a:r>
          </a:p>
          <a:p>
            <a:pPr>
              <a:lnSpc>
                <a:spcPct val="150000"/>
              </a:lnSpc>
            </a:pPr>
            <a:r>
              <a:rPr lang="en-IN" sz="1800" b="0" dirty="0">
                <a:ea typeface="+mj-lt"/>
                <a:cs typeface="+mj-lt"/>
              </a:rPr>
              <a:t>Book weighted average formula: </a:t>
            </a:r>
            <a:endParaRPr lang="en-IN">
              <a:ea typeface="+mj-lt"/>
              <a:cs typeface="+mj-lt"/>
            </a:endParaRPr>
          </a:p>
          <a:p>
            <a:pPr>
              <a:lnSpc>
                <a:spcPct val="150000"/>
              </a:lnSpc>
            </a:pPr>
            <a:endParaRPr lang="en-IN" sz="1800" b="0" dirty="0">
              <a:ea typeface="+mj-lt"/>
              <a:cs typeface="+mj-lt"/>
            </a:endParaRPr>
          </a:p>
          <a:p>
            <a:pPr>
              <a:lnSpc>
                <a:spcPct val="150000"/>
              </a:lnSpc>
            </a:pPr>
            <a:r>
              <a:rPr lang="en-IN" sz="1800" b="0" dirty="0">
                <a:ea typeface="+mj-lt"/>
                <a:cs typeface="+mj-lt"/>
              </a:rPr>
              <a:t>  </a:t>
            </a:r>
            <a:r>
              <a:rPr lang="en-IN" sz="1800" b="0" dirty="0">
                <a:solidFill>
                  <a:schemeClr val="accent2"/>
                </a:solidFill>
                <a:ea typeface="+mj-lt"/>
                <a:cs typeface="+mj-lt"/>
              </a:rPr>
              <a:t>Weighted Rating(WR) = [</a:t>
            </a:r>
            <a:r>
              <a:rPr lang="en-IN" sz="1800" b="0" dirty="0" err="1">
                <a:solidFill>
                  <a:schemeClr val="accent2"/>
                </a:solidFill>
                <a:ea typeface="+mj-lt"/>
                <a:cs typeface="+mj-lt"/>
              </a:rPr>
              <a:t>vR</a:t>
            </a:r>
            <a:r>
              <a:rPr lang="en-IN" sz="1800" b="0" dirty="0">
                <a:solidFill>
                  <a:schemeClr val="accent2"/>
                </a:solidFill>
                <a:ea typeface="+mj-lt"/>
                <a:cs typeface="+mj-lt"/>
              </a:rPr>
              <a:t>/(</a:t>
            </a:r>
            <a:r>
              <a:rPr lang="en-IN" sz="1800" b="0" dirty="0" err="1">
                <a:solidFill>
                  <a:schemeClr val="accent2"/>
                </a:solidFill>
                <a:ea typeface="+mj-lt"/>
                <a:cs typeface="+mj-lt"/>
              </a:rPr>
              <a:t>v+m</a:t>
            </a:r>
            <a:r>
              <a:rPr lang="en-IN" sz="1800" b="0" dirty="0">
                <a:solidFill>
                  <a:schemeClr val="accent2"/>
                </a:solidFill>
                <a:ea typeface="+mj-lt"/>
                <a:cs typeface="+mj-lt"/>
              </a:rPr>
              <a:t>)]+[</a:t>
            </a:r>
            <a:r>
              <a:rPr lang="en-IN" sz="1800" b="0" dirty="0" err="1">
                <a:solidFill>
                  <a:schemeClr val="accent2"/>
                </a:solidFill>
                <a:ea typeface="+mj-lt"/>
                <a:cs typeface="+mj-lt"/>
              </a:rPr>
              <a:t>mC</a:t>
            </a:r>
            <a:r>
              <a:rPr lang="en-IN" sz="1800" b="0" dirty="0">
                <a:solidFill>
                  <a:schemeClr val="accent2"/>
                </a:solidFill>
                <a:ea typeface="+mj-lt"/>
                <a:cs typeface="+mj-lt"/>
              </a:rPr>
              <a:t>/(</a:t>
            </a:r>
            <a:r>
              <a:rPr lang="en-IN" sz="1800" b="0" dirty="0" err="1">
                <a:solidFill>
                  <a:schemeClr val="accent2"/>
                </a:solidFill>
                <a:ea typeface="+mj-lt"/>
                <a:cs typeface="+mj-lt"/>
              </a:rPr>
              <a:t>v+m</a:t>
            </a:r>
            <a:r>
              <a:rPr lang="en-IN" sz="1800" b="0" dirty="0">
                <a:solidFill>
                  <a:schemeClr val="accent2"/>
                </a:solidFill>
                <a:ea typeface="+mj-lt"/>
                <a:cs typeface="+mj-lt"/>
              </a:rPr>
              <a:t>)]</a:t>
            </a:r>
          </a:p>
          <a:p>
            <a:endParaRPr lang="en-IN" sz="1800" b="0" dirty="0">
              <a:solidFill>
                <a:schemeClr val="accent2"/>
              </a:solidFill>
              <a:ea typeface="+mj-lt"/>
              <a:cs typeface="+mj-lt"/>
            </a:endParaRPr>
          </a:p>
          <a:p>
            <a:r>
              <a:rPr lang="en-IN" sz="1800" b="0" dirty="0">
                <a:solidFill>
                  <a:schemeClr val="accent2"/>
                </a:solidFill>
                <a:ea typeface="+mj-lt"/>
                <a:cs typeface="+mj-lt"/>
              </a:rPr>
              <a:t>W</a:t>
            </a:r>
            <a:r>
              <a:rPr lang="en-IN" sz="1800" b="0" dirty="0">
                <a:solidFill>
                  <a:schemeClr val="tx1"/>
                </a:solidFill>
                <a:ea typeface="+mj-lt"/>
                <a:cs typeface="+mj-lt"/>
              </a:rPr>
              <a:t>here,</a:t>
            </a:r>
            <a:endParaRPr lang="en-IN" dirty="0">
              <a:solidFill>
                <a:schemeClr val="tx1"/>
              </a:solidFill>
            </a:endParaRPr>
          </a:p>
          <a:p>
            <a:r>
              <a:rPr lang="en-IN" sz="1800" b="0" dirty="0">
                <a:solidFill>
                  <a:schemeClr val="tx1"/>
                </a:solidFill>
                <a:ea typeface="+mj-lt"/>
                <a:cs typeface="+mj-lt"/>
              </a:rPr>
              <a:t>V is the number of votes for the books,</a:t>
            </a:r>
            <a:endParaRPr lang="en-IN" dirty="0">
              <a:solidFill>
                <a:schemeClr val="tx1"/>
              </a:solidFill>
            </a:endParaRPr>
          </a:p>
          <a:p>
            <a:r>
              <a:rPr lang="en-IN" sz="1800" b="0" dirty="0">
                <a:solidFill>
                  <a:schemeClr val="tx1"/>
                </a:solidFill>
                <a:ea typeface="+mj-lt"/>
                <a:cs typeface="+mj-lt"/>
              </a:rPr>
              <a:t>M is the minimum votes required to be listed in the chart,</a:t>
            </a:r>
            <a:endParaRPr lang="en-IN" dirty="0">
              <a:solidFill>
                <a:schemeClr val="tx1"/>
              </a:solidFill>
            </a:endParaRPr>
          </a:p>
          <a:p>
            <a:r>
              <a:rPr lang="en-IN" sz="1800" b="0" dirty="0">
                <a:solidFill>
                  <a:schemeClr val="tx1"/>
                </a:solidFill>
                <a:ea typeface="+mj-lt"/>
                <a:cs typeface="+mj-lt"/>
              </a:rPr>
              <a:t>R is the average rating of the book; and</a:t>
            </a:r>
            <a:endParaRPr lang="en-IN" dirty="0">
              <a:solidFill>
                <a:schemeClr val="tx1"/>
              </a:solidFill>
            </a:endParaRPr>
          </a:p>
          <a:p>
            <a:pPr>
              <a:lnSpc>
                <a:spcPct val="150000"/>
              </a:lnSpc>
            </a:pPr>
            <a:r>
              <a:rPr lang="en-IN" sz="1800" b="0" dirty="0">
                <a:solidFill>
                  <a:schemeClr val="tx1"/>
                </a:solidFill>
                <a:ea typeface="+mj-lt"/>
                <a:cs typeface="+mj-lt"/>
              </a:rPr>
              <a:t>C is the mean vote across the whole report</a:t>
            </a:r>
            <a:endParaRPr lang="en-IN" dirty="0">
              <a:solidFill>
                <a:schemeClr val="tx1"/>
              </a:solidFill>
            </a:endParaRPr>
          </a:p>
        </p:txBody>
      </p:sp>
    </p:spTree>
    <p:extLst>
      <p:ext uri="{BB962C8B-B14F-4D97-AF65-F5344CB8AC3E}">
        <p14:creationId xmlns:p14="http://schemas.microsoft.com/office/powerpoint/2010/main" val="5700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Algorithm Development Process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5068723"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Popularity Based Filtering</a:t>
            </a:r>
          </a:p>
          <a:p>
            <a:pPr>
              <a:lnSpc>
                <a:spcPct val="150000"/>
              </a:lnSpc>
            </a:pPr>
            <a:endParaRPr lang="en-IN" sz="1800" dirty="0">
              <a:solidFill>
                <a:srgbClr val="0F253E"/>
              </a:solidFill>
              <a:latin typeface="Arial"/>
              <a:ea typeface="Calibri"/>
              <a:cs typeface="Arial"/>
            </a:endParaRPr>
          </a:p>
          <a:p>
            <a:pPr>
              <a:lnSpc>
                <a:spcPct val="150000"/>
              </a:lnSpc>
            </a:pPr>
            <a:r>
              <a:rPr lang="en-IN" sz="1800" b="0" dirty="0">
                <a:solidFill>
                  <a:srgbClr val="0F253E"/>
                </a:solidFill>
              </a:rPr>
              <a:t>Result after applying the Popularity based Filtering</a:t>
            </a:r>
          </a:p>
          <a:p>
            <a:pPr>
              <a:lnSpc>
                <a:spcPct val="150000"/>
              </a:lnSpc>
            </a:pPr>
            <a:endParaRPr lang="en-IN" sz="1800" b="0" dirty="0">
              <a:solidFill>
                <a:srgbClr val="0F253E"/>
              </a:solidFill>
            </a:endParaRPr>
          </a:p>
        </p:txBody>
      </p:sp>
      <p:pic>
        <p:nvPicPr>
          <p:cNvPr id="4" name="Picture 3" descr="A screenshot of a book title&#10;&#10;Description automatically generated">
            <a:extLst>
              <a:ext uri="{FF2B5EF4-FFF2-40B4-BE49-F238E27FC236}">
                <a16:creationId xmlns:a16="http://schemas.microsoft.com/office/drawing/2014/main" id="{B4AAEE8F-B5C9-F3EB-B7A5-52A4B6F6650C}"/>
              </a:ext>
            </a:extLst>
          </p:cNvPr>
          <p:cNvPicPr>
            <a:picLocks noChangeAspect="1"/>
          </p:cNvPicPr>
          <p:nvPr/>
        </p:nvPicPr>
        <p:blipFill>
          <a:blip r:embed="rId3"/>
          <a:stretch>
            <a:fillRect/>
          </a:stretch>
        </p:blipFill>
        <p:spPr>
          <a:xfrm>
            <a:off x="5656847" y="949743"/>
            <a:ext cx="6523122" cy="5279357"/>
          </a:xfrm>
          <a:prstGeom prst="rect">
            <a:avLst/>
          </a:prstGeom>
        </p:spPr>
      </p:pic>
    </p:spTree>
    <p:extLst>
      <p:ext uri="{BB962C8B-B14F-4D97-AF65-F5344CB8AC3E}">
        <p14:creationId xmlns:p14="http://schemas.microsoft.com/office/powerpoint/2010/main" val="289541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Algorithm Development Process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32</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9700880"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User Based Collaborative Filtering</a:t>
            </a:r>
            <a:endParaRPr lang="en-US" dirty="0"/>
          </a:p>
          <a:p>
            <a:pPr>
              <a:lnSpc>
                <a:spcPct val="150000"/>
              </a:lnSpc>
            </a:pPr>
            <a:endParaRPr lang="en-IN" sz="1800" dirty="0">
              <a:solidFill>
                <a:srgbClr val="0F253E"/>
              </a:solidFill>
              <a:latin typeface="Arial"/>
              <a:ea typeface="Calibri"/>
              <a:cs typeface="Arial"/>
            </a:endParaRPr>
          </a:p>
          <a:p>
            <a:pPr>
              <a:lnSpc>
                <a:spcPct val="150000"/>
              </a:lnSpc>
            </a:pPr>
            <a:r>
              <a:rPr lang="en-IN" sz="1800" dirty="0">
                <a:solidFill>
                  <a:srgbClr val="0F253E"/>
                </a:solidFill>
                <a:latin typeface="Arial"/>
                <a:ea typeface="Calibri"/>
                <a:cs typeface="Arial"/>
              </a:rPr>
              <a:t>Train-Test Split</a:t>
            </a:r>
            <a:r>
              <a:rPr lang="en-IN" sz="1800" b="0" dirty="0">
                <a:solidFill>
                  <a:srgbClr val="0F253E"/>
                </a:solidFill>
                <a:ea typeface="+mj-lt"/>
                <a:cs typeface="+mj-lt"/>
              </a:rPr>
              <a:t> </a:t>
            </a:r>
            <a:endParaRPr lang="en-IN" sz="1800" dirty="0">
              <a:solidFill>
                <a:srgbClr val="0F253E"/>
              </a:solidFill>
              <a:latin typeface="Arial"/>
              <a:ea typeface="Calibri"/>
              <a:cs typeface="Arial"/>
            </a:endParaRPr>
          </a:p>
          <a:p>
            <a:pPr>
              <a:lnSpc>
                <a:spcPct val="150000"/>
              </a:lnSpc>
            </a:pPr>
            <a:r>
              <a:rPr lang="en-IN" sz="1800" b="0" dirty="0">
                <a:solidFill>
                  <a:srgbClr val="0F253E"/>
                </a:solidFill>
                <a:ea typeface="+mj-lt"/>
                <a:cs typeface="+mj-lt"/>
              </a:rPr>
              <a:t>We will be using the </a:t>
            </a:r>
            <a:r>
              <a:rPr lang="en-IN" sz="1800" b="0" dirty="0" err="1">
                <a:solidFill>
                  <a:srgbClr val="0F253E"/>
                </a:solidFill>
                <a:ea typeface="+mj-lt"/>
                <a:cs typeface="+mj-lt"/>
              </a:rPr>
              <a:t>train_test_split</a:t>
            </a:r>
            <a:r>
              <a:rPr lang="en-IN" sz="1800" b="0" dirty="0">
                <a:solidFill>
                  <a:srgbClr val="0F253E"/>
                </a:solidFill>
                <a:ea typeface="+mj-lt"/>
                <a:cs typeface="+mj-lt"/>
              </a:rPr>
              <a:t> function of </a:t>
            </a:r>
            <a:r>
              <a:rPr lang="en-IN" sz="1800" b="0" dirty="0" err="1">
                <a:solidFill>
                  <a:srgbClr val="0F253E"/>
                </a:solidFill>
                <a:ea typeface="+mj-lt"/>
                <a:cs typeface="+mj-lt"/>
              </a:rPr>
              <a:t>model_selection</a:t>
            </a:r>
            <a:r>
              <a:rPr lang="en-IN" sz="1800" b="0" dirty="0">
                <a:solidFill>
                  <a:srgbClr val="0F253E"/>
                </a:solidFill>
                <a:ea typeface="+mj-lt"/>
                <a:cs typeface="+mj-lt"/>
              </a:rPr>
              <a:t> class from scikit-learn to create the train test dataset. Train test split 80 : 20 with training set length : 307073 and test set length : 76769.</a:t>
            </a:r>
            <a:endParaRPr lang="en-IN" sz="1800" dirty="0">
              <a:solidFill>
                <a:srgbClr val="0F253E"/>
              </a:solidFill>
              <a:latin typeface="Arial"/>
              <a:ea typeface="Calibri"/>
              <a:cs typeface="Arial"/>
            </a:endParaRPr>
          </a:p>
          <a:p>
            <a:pPr marL="342900" indent="-342900">
              <a:lnSpc>
                <a:spcPct val="150000"/>
              </a:lnSpc>
              <a:buAutoNum type="romanUcPeriod"/>
            </a:pPr>
            <a:endParaRPr lang="en-IN" sz="1800" dirty="0">
              <a:solidFill>
                <a:srgbClr val="0F253E"/>
              </a:solidFill>
              <a:latin typeface="Arial"/>
              <a:ea typeface="Calibri"/>
              <a:cs typeface="Arial"/>
            </a:endParaRPr>
          </a:p>
          <a:p>
            <a:pPr>
              <a:lnSpc>
                <a:spcPct val="150000"/>
              </a:lnSpc>
            </a:pPr>
            <a:endParaRPr lang="en-IN" sz="1800" b="0" dirty="0">
              <a:solidFill>
                <a:srgbClr val="0F253E"/>
              </a:solidFill>
            </a:endParaRPr>
          </a:p>
        </p:txBody>
      </p:sp>
    </p:spTree>
    <p:extLst>
      <p:ext uri="{BB962C8B-B14F-4D97-AF65-F5344CB8AC3E}">
        <p14:creationId xmlns:p14="http://schemas.microsoft.com/office/powerpoint/2010/main" val="218218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Algorithm Development Process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33</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9700880"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User Based Collaborative Filtering</a:t>
            </a:r>
            <a:endParaRPr lang="en-US" dirty="0"/>
          </a:p>
          <a:p>
            <a:pPr>
              <a:lnSpc>
                <a:spcPct val="150000"/>
              </a:lnSpc>
            </a:pPr>
            <a:endParaRPr lang="en-IN" sz="1800" dirty="0">
              <a:solidFill>
                <a:srgbClr val="0F253E"/>
              </a:solidFill>
              <a:latin typeface="Arial"/>
              <a:ea typeface="Calibri"/>
              <a:cs typeface="Arial"/>
            </a:endParaRPr>
          </a:p>
          <a:p>
            <a:pPr>
              <a:lnSpc>
                <a:spcPct val="150000"/>
              </a:lnSpc>
            </a:pPr>
            <a:r>
              <a:rPr lang="en-IN" sz="1800" dirty="0">
                <a:solidFill>
                  <a:srgbClr val="0F253E"/>
                </a:solidFill>
                <a:ea typeface="+mj-lt"/>
                <a:cs typeface="+mj-lt"/>
              </a:rPr>
              <a:t>Calculating the cosine similarity</a:t>
            </a:r>
            <a:r>
              <a:rPr lang="en-IN" sz="1800" b="0" dirty="0">
                <a:solidFill>
                  <a:srgbClr val="0F253E"/>
                </a:solidFill>
                <a:ea typeface="+mj-lt"/>
                <a:cs typeface="+mj-lt"/>
              </a:rPr>
              <a:t> </a:t>
            </a:r>
            <a:endParaRPr lang="en-IN" sz="1800" dirty="0">
              <a:solidFill>
                <a:srgbClr val="0F253E"/>
              </a:solidFill>
              <a:latin typeface="Arial"/>
              <a:ea typeface="Calibri"/>
              <a:cs typeface="Arial"/>
            </a:endParaRPr>
          </a:p>
          <a:p>
            <a:pPr>
              <a:lnSpc>
                <a:spcPct val="150000"/>
              </a:lnSpc>
            </a:pPr>
            <a:r>
              <a:rPr lang="en-IN" sz="1800" b="0" dirty="0">
                <a:solidFill>
                  <a:srgbClr val="0F253E"/>
                </a:solidFill>
                <a:ea typeface="+mj-lt"/>
                <a:cs typeface="+mj-lt"/>
              </a:rPr>
              <a:t>To calculate the cosine distance we have used the </a:t>
            </a:r>
            <a:r>
              <a:rPr lang="en-IN" sz="1800" b="0" dirty="0" err="1">
                <a:solidFill>
                  <a:srgbClr val="0F253E"/>
                </a:solidFill>
                <a:ea typeface="+mj-lt"/>
                <a:cs typeface="+mj-lt"/>
              </a:rPr>
              <a:t>pairwise_distances</a:t>
            </a:r>
            <a:r>
              <a:rPr lang="en-IN" sz="1800" b="0" dirty="0">
                <a:solidFill>
                  <a:srgbClr val="0F253E"/>
                </a:solidFill>
                <a:ea typeface="+mj-lt"/>
                <a:cs typeface="+mj-lt"/>
              </a:rPr>
              <a:t> from </a:t>
            </a:r>
            <a:r>
              <a:rPr lang="en-IN" sz="1800" b="0" dirty="0" err="1">
                <a:solidFill>
                  <a:srgbClr val="0F253E"/>
                </a:solidFill>
                <a:ea typeface="+mj-lt"/>
                <a:cs typeface="+mj-lt"/>
              </a:rPr>
              <a:t>metrics.pairwise</a:t>
            </a:r>
            <a:r>
              <a:rPr lang="en-IN" sz="1800" b="0" dirty="0">
                <a:solidFill>
                  <a:srgbClr val="0F253E"/>
                </a:solidFill>
                <a:ea typeface="+mj-lt"/>
                <a:cs typeface="+mj-lt"/>
              </a:rPr>
              <a:t> class of the scikit-learn framework. To make Item-Item similarity we need to take the </a:t>
            </a:r>
            <a:r>
              <a:rPr lang="en-IN" sz="1800" b="0" dirty="0" err="1">
                <a:solidFill>
                  <a:srgbClr val="0F253E"/>
                </a:solidFill>
                <a:ea typeface="+mj-lt"/>
                <a:cs typeface="+mj-lt"/>
              </a:rPr>
              <a:t>the</a:t>
            </a:r>
            <a:r>
              <a:rPr lang="en-IN" sz="1800" b="0" dirty="0">
                <a:solidFill>
                  <a:srgbClr val="0F253E"/>
                </a:solidFill>
                <a:ea typeface="+mj-lt"/>
                <a:cs typeface="+mj-lt"/>
              </a:rPr>
              <a:t> transpose of the matrix</a:t>
            </a:r>
            <a:endParaRPr lang="en-IN" sz="1800" dirty="0">
              <a:solidFill>
                <a:srgbClr val="0F253E"/>
              </a:solidFill>
              <a:latin typeface="Arial"/>
              <a:ea typeface="Calibri"/>
              <a:cs typeface="Arial"/>
            </a:endParaRPr>
          </a:p>
          <a:p>
            <a:pPr>
              <a:lnSpc>
                <a:spcPct val="150000"/>
              </a:lnSpc>
            </a:pPr>
            <a:endParaRPr lang="en-IN" sz="1800" b="0" dirty="0">
              <a:solidFill>
                <a:srgbClr val="0F253E"/>
              </a:solidFill>
            </a:endParaRPr>
          </a:p>
          <a:p>
            <a:pPr>
              <a:lnSpc>
                <a:spcPct val="150000"/>
              </a:lnSpc>
            </a:pPr>
            <a:endParaRPr lang="en-IN" sz="1800" b="0" dirty="0">
              <a:solidFill>
                <a:srgbClr val="0F253E"/>
              </a:solidFill>
            </a:endParaRPr>
          </a:p>
        </p:txBody>
      </p:sp>
      <p:pic>
        <p:nvPicPr>
          <p:cNvPr id="4" name="Picture 3" descr="A white background with black text&#10;&#10;Description automatically generated">
            <a:extLst>
              <a:ext uri="{FF2B5EF4-FFF2-40B4-BE49-F238E27FC236}">
                <a16:creationId xmlns:a16="http://schemas.microsoft.com/office/drawing/2014/main" id="{1904AB6F-5D42-D976-F771-043AA069AA29}"/>
              </a:ext>
            </a:extLst>
          </p:cNvPr>
          <p:cNvPicPr>
            <a:picLocks noChangeAspect="1"/>
          </p:cNvPicPr>
          <p:nvPr/>
        </p:nvPicPr>
        <p:blipFill>
          <a:blip r:embed="rId3"/>
          <a:stretch>
            <a:fillRect/>
          </a:stretch>
        </p:blipFill>
        <p:spPr>
          <a:xfrm>
            <a:off x="584534" y="4096001"/>
            <a:ext cx="6972300" cy="1152525"/>
          </a:xfrm>
          <a:prstGeom prst="rect">
            <a:avLst/>
          </a:prstGeom>
        </p:spPr>
      </p:pic>
    </p:spTree>
    <p:extLst>
      <p:ext uri="{BB962C8B-B14F-4D97-AF65-F5344CB8AC3E}">
        <p14:creationId xmlns:p14="http://schemas.microsoft.com/office/powerpoint/2010/main" val="367255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Algorithm Development Process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34</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4105298"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User Based Collaborative Filtering</a:t>
            </a:r>
            <a:endParaRPr lang="en-US" dirty="0"/>
          </a:p>
          <a:p>
            <a:pPr>
              <a:lnSpc>
                <a:spcPct val="150000"/>
              </a:lnSpc>
            </a:pPr>
            <a:endParaRPr lang="en-IN" sz="1800" dirty="0">
              <a:solidFill>
                <a:srgbClr val="0F253E"/>
              </a:solidFill>
              <a:ea typeface="+mj-lt"/>
              <a:cs typeface="+mj-lt"/>
            </a:endParaRPr>
          </a:p>
          <a:p>
            <a:pPr>
              <a:lnSpc>
                <a:spcPct val="150000"/>
              </a:lnSpc>
            </a:pPr>
            <a:r>
              <a:rPr lang="en-IN" sz="1800" dirty="0">
                <a:solidFill>
                  <a:srgbClr val="0F253E"/>
                </a:solidFill>
                <a:ea typeface="+mj-lt"/>
                <a:cs typeface="+mj-lt"/>
              </a:rPr>
              <a:t>Evaluation Metric</a:t>
            </a:r>
            <a:r>
              <a:rPr lang="en-IN" sz="1800" b="0" dirty="0">
                <a:solidFill>
                  <a:srgbClr val="0F253E"/>
                </a:solidFill>
                <a:ea typeface="+mj-lt"/>
                <a:cs typeface="+mj-lt"/>
              </a:rPr>
              <a:t> </a:t>
            </a:r>
            <a:endParaRPr lang="en-IN" sz="1800">
              <a:solidFill>
                <a:srgbClr val="0F253E"/>
              </a:solidFill>
              <a:latin typeface="Arial"/>
              <a:ea typeface="Calibri"/>
              <a:cs typeface="Arial"/>
            </a:endParaRPr>
          </a:p>
          <a:p>
            <a:pPr>
              <a:lnSpc>
                <a:spcPct val="150000"/>
              </a:lnSpc>
            </a:pPr>
            <a:endParaRPr lang="en-IN" sz="1800" b="0" dirty="0">
              <a:solidFill>
                <a:srgbClr val="0F253E"/>
              </a:solidFill>
              <a:latin typeface="Posterama Text Black"/>
              <a:ea typeface="Calibri"/>
              <a:cs typeface="Arial"/>
            </a:endParaRPr>
          </a:p>
          <a:p>
            <a:pPr>
              <a:lnSpc>
                <a:spcPct val="150000"/>
              </a:lnSpc>
            </a:pPr>
            <a:r>
              <a:rPr lang="en-IN" sz="1800" b="0" dirty="0">
                <a:solidFill>
                  <a:srgbClr val="0F253E"/>
                </a:solidFill>
                <a:latin typeface="Posterama Text Black"/>
                <a:ea typeface="Calibri"/>
                <a:cs typeface="Arial"/>
              </a:rPr>
              <a:t>We have used MSE (Mean Squared </a:t>
            </a:r>
            <a:endParaRPr lang="en-IN" dirty="0"/>
          </a:p>
          <a:p>
            <a:pPr>
              <a:lnSpc>
                <a:spcPct val="150000"/>
              </a:lnSpc>
            </a:pPr>
            <a:r>
              <a:rPr lang="en-IN" sz="1800" b="0" dirty="0">
                <a:solidFill>
                  <a:srgbClr val="0F253E"/>
                </a:solidFill>
                <a:latin typeface="Posterama Text Black"/>
                <a:ea typeface="Calibri"/>
                <a:cs typeface="Arial"/>
              </a:rPr>
              <a:t>Error) as the evaluation metric</a:t>
            </a:r>
            <a:endParaRPr lang="en-IN"/>
          </a:p>
          <a:p>
            <a:pPr>
              <a:lnSpc>
                <a:spcPct val="150000"/>
              </a:lnSpc>
            </a:pPr>
            <a:endParaRPr lang="en-IN" sz="1800" b="0" dirty="0">
              <a:solidFill>
                <a:srgbClr val="0F253E"/>
              </a:solidFill>
              <a:ea typeface="Calibri"/>
              <a:cs typeface="Arial"/>
            </a:endParaRPr>
          </a:p>
          <a:p>
            <a:pPr>
              <a:lnSpc>
                <a:spcPct val="150000"/>
              </a:lnSpc>
            </a:pPr>
            <a:endParaRPr lang="en-IN" sz="1800" b="0" dirty="0">
              <a:solidFill>
                <a:srgbClr val="0F253E"/>
              </a:solidFill>
              <a:ea typeface="Calibri"/>
              <a:cs typeface="Arial"/>
            </a:endParaRPr>
          </a:p>
          <a:p>
            <a:pPr>
              <a:lnSpc>
                <a:spcPct val="150000"/>
              </a:lnSpc>
            </a:pPr>
            <a:endParaRPr lang="en-IN" sz="1800" b="0" dirty="0">
              <a:solidFill>
                <a:srgbClr val="0F253E"/>
              </a:solidFill>
            </a:endParaRPr>
          </a:p>
        </p:txBody>
      </p:sp>
      <p:pic>
        <p:nvPicPr>
          <p:cNvPr id="6" name="Picture 5" descr="A screenshot of a computer code&#10;&#10;Description automatically generated">
            <a:extLst>
              <a:ext uri="{FF2B5EF4-FFF2-40B4-BE49-F238E27FC236}">
                <a16:creationId xmlns:a16="http://schemas.microsoft.com/office/drawing/2014/main" id="{E3DE830C-1F04-D668-C053-92EE2D67A2DE}"/>
              </a:ext>
            </a:extLst>
          </p:cNvPr>
          <p:cNvPicPr>
            <a:picLocks noChangeAspect="1"/>
          </p:cNvPicPr>
          <p:nvPr/>
        </p:nvPicPr>
        <p:blipFill>
          <a:blip r:embed="rId3"/>
          <a:stretch>
            <a:fillRect/>
          </a:stretch>
        </p:blipFill>
        <p:spPr>
          <a:xfrm>
            <a:off x="4837136" y="1367833"/>
            <a:ext cx="6953250" cy="4486275"/>
          </a:xfrm>
          <a:prstGeom prst="rect">
            <a:avLst/>
          </a:prstGeom>
        </p:spPr>
      </p:pic>
    </p:spTree>
    <p:extLst>
      <p:ext uri="{BB962C8B-B14F-4D97-AF65-F5344CB8AC3E}">
        <p14:creationId xmlns:p14="http://schemas.microsoft.com/office/powerpoint/2010/main" val="85741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Algorithm Development Process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35</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0431903"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Singular Value Decomposition</a:t>
            </a:r>
            <a:endParaRPr lang="en-US" dirty="0"/>
          </a:p>
          <a:p>
            <a:pPr>
              <a:lnSpc>
                <a:spcPct val="150000"/>
              </a:lnSpc>
            </a:pPr>
            <a:r>
              <a:rPr lang="en-IN" sz="1800" b="0" dirty="0">
                <a:solidFill>
                  <a:srgbClr val="0F253E"/>
                </a:solidFill>
                <a:ea typeface="+mj-lt"/>
                <a:cs typeface="+mj-lt"/>
              </a:rPr>
              <a:t>We are using a python framework ‘surprise’ for SVD implementation.</a:t>
            </a:r>
            <a:endParaRPr lang="en-IN" dirty="0">
              <a:ea typeface="+mj-lt"/>
              <a:cs typeface="+mj-lt"/>
            </a:endParaRPr>
          </a:p>
          <a:p>
            <a:pPr>
              <a:lnSpc>
                <a:spcPct val="150000"/>
              </a:lnSpc>
            </a:pPr>
            <a:r>
              <a:rPr lang="en-IN" sz="1800" b="0" err="1">
                <a:solidFill>
                  <a:srgbClr val="0F253E"/>
                </a:solidFill>
                <a:ea typeface="+mj-lt"/>
                <a:cs typeface="+mj-lt"/>
              </a:rPr>
              <a:t>model_svd</a:t>
            </a:r>
            <a:r>
              <a:rPr lang="en-IN" sz="1800" b="0" dirty="0">
                <a:solidFill>
                  <a:srgbClr val="0F253E"/>
                </a:solidFill>
                <a:ea typeface="+mj-lt"/>
                <a:cs typeface="+mj-lt"/>
              </a:rPr>
              <a:t> = </a:t>
            </a:r>
            <a:r>
              <a:rPr lang="en-IN" sz="1800" b="0" err="1">
                <a:solidFill>
                  <a:srgbClr val="0F253E"/>
                </a:solidFill>
                <a:ea typeface="+mj-lt"/>
                <a:cs typeface="+mj-lt"/>
              </a:rPr>
              <a:t>SVDpp</a:t>
            </a:r>
            <a:r>
              <a:rPr lang="en-IN" sz="1800" b="0" dirty="0">
                <a:solidFill>
                  <a:srgbClr val="0F253E"/>
                </a:solidFill>
                <a:ea typeface="+mj-lt"/>
                <a:cs typeface="+mj-lt"/>
              </a:rPr>
              <a:t>() </a:t>
            </a:r>
            <a:r>
              <a:rPr lang="en-IN" sz="1800" b="0">
                <a:solidFill>
                  <a:srgbClr val="0F253E"/>
                </a:solidFill>
                <a:ea typeface="+mj-lt"/>
                <a:cs typeface="+mj-lt"/>
              </a:rPr>
              <a:t>model_svd.fit(trainset)</a:t>
            </a:r>
            <a:endParaRPr lang="en-IN"/>
          </a:p>
          <a:p>
            <a:pPr>
              <a:lnSpc>
                <a:spcPct val="150000"/>
              </a:lnSpc>
            </a:pPr>
            <a:r>
              <a:rPr lang="en-IN" sz="1800" b="0" dirty="0">
                <a:solidFill>
                  <a:srgbClr val="0F253E"/>
                </a:solidFill>
                <a:ea typeface="+mj-lt"/>
                <a:cs typeface="+mj-lt"/>
              </a:rPr>
              <a:t>On evaluation we found the SVD’s RMSE (root mean squared error) and MAE (mean absolute error) are 1.6368 and 1.2631 respectively.</a:t>
            </a:r>
            <a:endParaRPr lang="en-IN" dirty="0"/>
          </a:p>
          <a:p>
            <a:pPr>
              <a:lnSpc>
                <a:spcPct val="150000"/>
              </a:lnSpc>
            </a:pPr>
            <a:endParaRPr lang="en-IN" sz="1800" b="0" dirty="0">
              <a:solidFill>
                <a:srgbClr val="0F253E"/>
              </a:solidFill>
              <a:ea typeface="Calibri"/>
              <a:cs typeface="Arial"/>
            </a:endParaRPr>
          </a:p>
          <a:p>
            <a:pPr>
              <a:lnSpc>
                <a:spcPct val="150000"/>
              </a:lnSpc>
            </a:pPr>
            <a:endParaRPr lang="en-IN" sz="1800" b="0" dirty="0">
              <a:solidFill>
                <a:srgbClr val="0F253E"/>
              </a:solidFill>
              <a:ea typeface="Calibri"/>
              <a:cs typeface="Arial"/>
            </a:endParaRPr>
          </a:p>
          <a:p>
            <a:pPr>
              <a:lnSpc>
                <a:spcPct val="150000"/>
              </a:lnSpc>
            </a:pPr>
            <a:endParaRPr lang="en-IN" sz="1800" b="0" dirty="0">
              <a:solidFill>
                <a:srgbClr val="0F253E"/>
              </a:solidFill>
              <a:ea typeface="Calibri"/>
              <a:cs typeface="Arial"/>
            </a:endParaRPr>
          </a:p>
        </p:txBody>
      </p:sp>
      <p:pic>
        <p:nvPicPr>
          <p:cNvPr id="4" name="Picture 3" descr="A screenshot of a computer&#10;&#10;Description automatically generated">
            <a:extLst>
              <a:ext uri="{FF2B5EF4-FFF2-40B4-BE49-F238E27FC236}">
                <a16:creationId xmlns:a16="http://schemas.microsoft.com/office/drawing/2014/main" id="{9DACED81-4983-E996-37EE-4BD021F9C1F6}"/>
              </a:ext>
            </a:extLst>
          </p:cNvPr>
          <p:cNvPicPr>
            <a:picLocks noChangeAspect="1"/>
          </p:cNvPicPr>
          <p:nvPr/>
        </p:nvPicPr>
        <p:blipFill>
          <a:blip r:embed="rId3"/>
          <a:stretch>
            <a:fillRect/>
          </a:stretch>
        </p:blipFill>
        <p:spPr>
          <a:xfrm>
            <a:off x="930943" y="3592429"/>
            <a:ext cx="7181850" cy="2019300"/>
          </a:xfrm>
          <a:prstGeom prst="rect">
            <a:avLst/>
          </a:prstGeom>
        </p:spPr>
      </p:pic>
    </p:spTree>
    <p:extLst>
      <p:ext uri="{BB962C8B-B14F-4D97-AF65-F5344CB8AC3E}">
        <p14:creationId xmlns:p14="http://schemas.microsoft.com/office/powerpoint/2010/main" val="339073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Algorithm Development Process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36</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0431903"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Non-Negative Matrix Factorization</a:t>
            </a:r>
            <a:endParaRPr lang="en-US" dirty="0"/>
          </a:p>
          <a:p>
            <a:pPr>
              <a:lnSpc>
                <a:spcPct val="150000"/>
              </a:lnSpc>
            </a:pPr>
            <a:r>
              <a:rPr lang="en-IN" sz="1800" b="0" dirty="0" err="1">
                <a:solidFill>
                  <a:srgbClr val="0F253E"/>
                </a:solidFill>
                <a:ea typeface="+mj-lt"/>
                <a:cs typeface="+mj-lt"/>
              </a:rPr>
              <a:t>model_nmf</a:t>
            </a:r>
            <a:r>
              <a:rPr lang="en-IN" sz="1800" b="0" dirty="0">
                <a:solidFill>
                  <a:srgbClr val="0F253E"/>
                </a:solidFill>
                <a:ea typeface="+mj-lt"/>
                <a:cs typeface="+mj-lt"/>
              </a:rPr>
              <a:t> = NMF() </a:t>
            </a:r>
            <a:endParaRPr lang="en-IN">
              <a:ea typeface="+mj-lt"/>
              <a:cs typeface="+mj-lt"/>
            </a:endParaRPr>
          </a:p>
          <a:p>
            <a:pPr>
              <a:lnSpc>
                <a:spcPct val="150000"/>
              </a:lnSpc>
            </a:pPr>
            <a:r>
              <a:rPr lang="en-IN" sz="1800" b="0" dirty="0" err="1">
                <a:solidFill>
                  <a:srgbClr val="0F253E"/>
                </a:solidFill>
                <a:ea typeface="+mj-lt"/>
                <a:cs typeface="+mj-lt"/>
              </a:rPr>
              <a:t>model_nmf.fit</a:t>
            </a:r>
            <a:r>
              <a:rPr lang="en-IN" sz="1800" b="0" dirty="0">
                <a:solidFill>
                  <a:srgbClr val="0F253E"/>
                </a:solidFill>
                <a:ea typeface="+mj-lt"/>
                <a:cs typeface="+mj-lt"/>
              </a:rPr>
              <a:t>(trainset)</a:t>
            </a:r>
            <a:endParaRPr lang="en-IN" dirty="0">
              <a:ea typeface="+mj-lt"/>
              <a:cs typeface="+mj-lt"/>
            </a:endParaRPr>
          </a:p>
          <a:p>
            <a:pPr>
              <a:lnSpc>
                <a:spcPct val="150000"/>
              </a:lnSpc>
            </a:pPr>
            <a:r>
              <a:rPr lang="en-IN" sz="1800" b="0" dirty="0">
                <a:solidFill>
                  <a:srgbClr val="0F253E"/>
                </a:solidFill>
                <a:ea typeface="+mj-lt"/>
                <a:cs typeface="+mj-lt"/>
              </a:rPr>
              <a:t>NMF’s RMSE and MAE scores are 2.1811 and 1.7517 respectively</a:t>
            </a:r>
            <a:endParaRPr lang="en-IN" dirty="0"/>
          </a:p>
          <a:p>
            <a:pPr>
              <a:lnSpc>
                <a:spcPct val="150000"/>
              </a:lnSpc>
            </a:pPr>
            <a:endParaRPr lang="en-IN" sz="1800" b="0" dirty="0">
              <a:solidFill>
                <a:srgbClr val="0F253E"/>
              </a:solidFill>
              <a:ea typeface="Calibri"/>
              <a:cs typeface="Arial"/>
            </a:endParaRPr>
          </a:p>
          <a:p>
            <a:pPr>
              <a:lnSpc>
                <a:spcPct val="150000"/>
              </a:lnSpc>
            </a:pPr>
            <a:endParaRPr lang="en-IN" sz="1800" b="0" dirty="0">
              <a:solidFill>
                <a:srgbClr val="0F253E"/>
              </a:solidFill>
              <a:ea typeface="Calibri"/>
              <a:cs typeface="Arial"/>
            </a:endParaRPr>
          </a:p>
        </p:txBody>
      </p:sp>
      <p:pic>
        <p:nvPicPr>
          <p:cNvPr id="6" name="Picture 5" descr="A screenshot of a computer&#10;&#10;Description automatically generated">
            <a:extLst>
              <a:ext uri="{FF2B5EF4-FFF2-40B4-BE49-F238E27FC236}">
                <a16:creationId xmlns:a16="http://schemas.microsoft.com/office/drawing/2014/main" id="{22A17232-C001-1E7E-901C-5DF1AC208CAF}"/>
              </a:ext>
            </a:extLst>
          </p:cNvPr>
          <p:cNvPicPr>
            <a:picLocks noChangeAspect="1"/>
          </p:cNvPicPr>
          <p:nvPr/>
        </p:nvPicPr>
        <p:blipFill>
          <a:blip r:embed="rId3"/>
          <a:stretch>
            <a:fillRect/>
          </a:stretch>
        </p:blipFill>
        <p:spPr>
          <a:xfrm>
            <a:off x="584534" y="3318209"/>
            <a:ext cx="6972300" cy="1504950"/>
          </a:xfrm>
          <a:prstGeom prst="rect">
            <a:avLst/>
          </a:prstGeom>
        </p:spPr>
      </p:pic>
    </p:spTree>
    <p:extLst>
      <p:ext uri="{BB962C8B-B14F-4D97-AF65-F5344CB8AC3E}">
        <p14:creationId xmlns:p14="http://schemas.microsoft.com/office/powerpoint/2010/main" val="239502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Algorithm Development Process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37</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0431903"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Non-Negative Matrix Factorization</a:t>
            </a:r>
            <a:endParaRPr lang="en-US" dirty="0"/>
          </a:p>
          <a:p>
            <a:pPr>
              <a:lnSpc>
                <a:spcPct val="150000"/>
              </a:lnSpc>
            </a:pPr>
            <a:r>
              <a:rPr lang="en-IN" sz="1800" b="0" dirty="0" err="1">
                <a:solidFill>
                  <a:srgbClr val="0F253E"/>
                </a:solidFill>
                <a:ea typeface="+mj-lt"/>
                <a:cs typeface="+mj-lt"/>
              </a:rPr>
              <a:t>model_nmf</a:t>
            </a:r>
            <a:r>
              <a:rPr lang="en-IN" sz="1800" b="0" dirty="0">
                <a:solidFill>
                  <a:srgbClr val="0F253E"/>
                </a:solidFill>
                <a:ea typeface="+mj-lt"/>
                <a:cs typeface="+mj-lt"/>
              </a:rPr>
              <a:t> = NMF() </a:t>
            </a:r>
            <a:endParaRPr lang="en-IN">
              <a:ea typeface="+mj-lt"/>
              <a:cs typeface="+mj-lt"/>
            </a:endParaRPr>
          </a:p>
          <a:p>
            <a:pPr>
              <a:lnSpc>
                <a:spcPct val="150000"/>
              </a:lnSpc>
            </a:pPr>
            <a:r>
              <a:rPr lang="en-IN" sz="1800" b="0" dirty="0" err="1">
                <a:solidFill>
                  <a:srgbClr val="0F253E"/>
                </a:solidFill>
                <a:ea typeface="+mj-lt"/>
                <a:cs typeface="+mj-lt"/>
              </a:rPr>
              <a:t>model_nmf.fit</a:t>
            </a:r>
            <a:r>
              <a:rPr lang="en-IN" sz="1800" b="0" dirty="0">
                <a:solidFill>
                  <a:srgbClr val="0F253E"/>
                </a:solidFill>
                <a:ea typeface="+mj-lt"/>
                <a:cs typeface="+mj-lt"/>
              </a:rPr>
              <a:t>(trainset)</a:t>
            </a:r>
            <a:endParaRPr lang="en-IN" dirty="0">
              <a:ea typeface="+mj-lt"/>
              <a:cs typeface="+mj-lt"/>
            </a:endParaRPr>
          </a:p>
          <a:p>
            <a:pPr>
              <a:lnSpc>
                <a:spcPct val="150000"/>
              </a:lnSpc>
            </a:pPr>
            <a:r>
              <a:rPr lang="en-IN" sz="1800" b="0" dirty="0">
                <a:solidFill>
                  <a:srgbClr val="0F253E"/>
                </a:solidFill>
                <a:ea typeface="+mj-lt"/>
                <a:cs typeface="+mj-lt"/>
              </a:rPr>
              <a:t>NMF’s RMSE and MAE scores are 2.1811 and 1.7517 respectively</a:t>
            </a:r>
            <a:endParaRPr lang="en-IN" dirty="0"/>
          </a:p>
          <a:p>
            <a:pPr>
              <a:lnSpc>
                <a:spcPct val="150000"/>
              </a:lnSpc>
            </a:pPr>
            <a:endParaRPr lang="en-IN" sz="1800" b="0" dirty="0">
              <a:solidFill>
                <a:srgbClr val="0F253E"/>
              </a:solidFill>
              <a:ea typeface="Calibri"/>
              <a:cs typeface="Arial"/>
            </a:endParaRPr>
          </a:p>
          <a:p>
            <a:pPr>
              <a:lnSpc>
                <a:spcPct val="150000"/>
              </a:lnSpc>
            </a:pPr>
            <a:endParaRPr lang="en-IN" sz="1800" b="0" dirty="0">
              <a:solidFill>
                <a:srgbClr val="0F253E"/>
              </a:solidFill>
              <a:ea typeface="Calibri"/>
              <a:cs typeface="Arial"/>
            </a:endParaRPr>
          </a:p>
        </p:txBody>
      </p:sp>
      <p:pic>
        <p:nvPicPr>
          <p:cNvPr id="6" name="Picture 5">
            <a:extLst>
              <a:ext uri="{FF2B5EF4-FFF2-40B4-BE49-F238E27FC236}">
                <a16:creationId xmlns:a16="http://schemas.microsoft.com/office/drawing/2014/main" id="{22A17232-C001-1E7E-901C-5DF1AC208CAF}"/>
              </a:ext>
            </a:extLst>
          </p:cNvPr>
          <p:cNvPicPr>
            <a:picLocks noChangeAspect="1"/>
          </p:cNvPicPr>
          <p:nvPr/>
        </p:nvPicPr>
        <p:blipFill>
          <a:blip r:embed="rId3"/>
          <a:stretch>
            <a:fillRect/>
          </a:stretch>
        </p:blipFill>
        <p:spPr>
          <a:xfrm>
            <a:off x="584534" y="3318209"/>
            <a:ext cx="6972300" cy="1504950"/>
          </a:xfrm>
          <a:prstGeom prst="rect">
            <a:avLst/>
          </a:prstGeom>
        </p:spPr>
      </p:pic>
    </p:spTree>
    <p:extLst>
      <p:ext uri="{BB962C8B-B14F-4D97-AF65-F5344CB8AC3E}">
        <p14:creationId xmlns:p14="http://schemas.microsoft.com/office/powerpoint/2010/main" val="86110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390670"/>
            <a:ext cx="10144203" cy="759790"/>
          </a:xfrm>
        </p:spPr>
        <p:txBody>
          <a:bodyPr/>
          <a:lstStyle/>
          <a:p>
            <a:r>
              <a:rPr lang="en-US" sz="4000" dirty="0">
                <a:ea typeface="+mj-lt"/>
                <a:cs typeface="+mj-lt"/>
              </a:rPr>
              <a:t>Algorithm Development Process</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38</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317138"/>
            <a:ext cx="10431903" cy="453502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Non-Negative Matrix Factorization</a:t>
            </a:r>
            <a:endParaRPr lang="en-US" dirty="0"/>
          </a:p>
          <a:p>
            <a:pPr>
              <a:lnSpc>
                <a:spcPct val="150000"/>
              </a:lnSpc>
            </a:pPr>
            <a:r>
              <a:rPr lang="en-IN" sz="1800" b="0" dirty="0" err="1">
                <a:solidFill>
                  <a:srgbClr val="0F253E"/>
                </a:solidFill>
                <a:ea typeface="+mj-lt"/>
                <a:cs typeface="+mj-lt"/>
              </a:rPr>
              <a:t>model_nmf</a:t>
            </a:r>
            <a:r>
              <a:rPr lang="en-IN" sz="1800" b="0" dirty="0">
                <a:solidFill>
                  <a:srgbClr val="0F253E"/>
                </a:solidFill>
                <a:ea typeface="+mj-lt"/>
                <a:cs typeface="+mj-lt"/>
              </a:rPr>
              <a:t> = NMF() </a:t>
            </a:r>
            <a:endParaRPr lang="en-IN">
              <a:ea typeface="+mj-lt"/>
              <a:cs typeface="+mj-lt"/>
            </a:endParaRPr>
          </a:p>
          <a:p>
            <a:pPr>
              <a:lnSpc>
                <a:spcPct val="150000"/>
              </a:lnSpc>
            </a:pPr>
            <a:r>
              <a:rPr lang="en-IN" sz="1800" b="0" dirty="0" err="1">
                <a:solidFill>
                  <a:srgbClr val="0F253E"/>
                </a:solidFill>
                <a:ea typeface="+mj-lt"/>
                <a:cs typeface="+mj-lt"/>
              </a:rPr>
              <a:t>model_nmf.fit</a:t>
            </a:r>
            <a:r>
              <a:rPr lang="en-IN" sz="1800" b="0" dirty="0">
                <a:solidFill>
                  <a:srgbClr val="0F253E"/>
                </a:solidFill>
                <a:ea typeface="+mj-lt"/>
                <a:cs typeface="+mj-lt"/>
              </a:rPr>
              <a:t>(trainset)</a:t>
            </a:r>
            <a:endParaRPr lang="en-IN" dirty="0">
              <a:ea typeface="+mj-lt"/>
              <a:cs typeface="+mj-lt"/>
            </a:endParaRPr>
          </a:p>
          <a:p>
            <a:pPr>
              <a:lnSpc>
                <a:spcPct val="150000"/>
              </a:lnSpc>
            </a:pPr>
            <a:r>
              <a:rPr lang="en-IN" sz="1800" b="0" dirty="0">
                <a:solidFill>
                  <a:srgbClr val="0F253E"/>
                </a:solidFill>
                <a:ea typeface="+mj-lt"/>
                <a:cs typeface="+mj-lt"/>
              </a:rPr>
              <a:t>NMF’s RMSE and MAE scores are 2.1811 and 1.7517 respectively</a:t>
            </a:r>
            <a:endParaRPr lang="en-IN" dirty="0"/>
          </a:p>
          <a:p>
            <a:pPr>
              <a:lnSpc>
                <a:spcPct val="150000"/>
              </a:lnSpc>
            </a:pPr>
            <a:endParaRPr lang="en-IN" sz="1800" b="0" dirty="0">
              <a:solidFill>
                <a:srgbClr val="0F253E"/>
              </a:solidFill>
              <a:ea typeface="Calibri"/>
              <a:cs typeface="Arial"/>
            </a:endParaRPr>
          </a:p>
          <a:p>
            <a:pPr>
              <a:lnSpc>
                <a:spcPct val="150000"/>
              </a:lnSpc>
            </a:pPr>
            <a:endParaRPr lang="en-IN" sz="1800" b="0" dirty="0">
              <a:solidFill>
                <a:srgbClr val="0F253E"/>
              </a:solidFill>
              <a:ea typeface="Calibri"/>
              <a:cs typeface="Arial"/>
            </a:endParaRPr>
          </a:p>
        </p:txBody>
      </p:sp>
      <p:pic>
        <p:nvPicPr>
          <p:cNvPr id="6" name="Picture 5">
            <a:extLst>
              <a:ext uri="{FF2B5EF4-FFF2-40B4-BE49-F238E27FC236}">
                <a16:creationId xmlns:a16="http://schemas.microsoft.com/office/drawing/2014/main" id="{22A17232-C001-1E7E-901C-5DF1AC208CAF}"/>
              </a:ext>
            </a:extLst>
          </p:cNvPr>
          <p:cNvPicPr>
            <a:picLocks noChangeAspect="1"/>
          </p:cNvPicPr>
          <p:nvPr/>
        </p:nvPicPr>
        <p:blipFill>
          <a:blip r:embed="rId3"/>
          <a:stretch>
            <a:fillRect/>
          </a:stretch>
        </p:blipFill>
        <p:spPr>
          <a:xfrm>
            <a:off x="584534" y="3318209"/>
            <a:ext cx="6972300" cy="1504950"/>
          </a:xfrm>
          <a:prstGeom prst="rect">
            <a:avLst/>
          </a:prstGeom>
        </p:spPr>
      </p:pic>
    </p:spTree>
    <p:extLst>
      <p:ext uri="{BB962C8B-B14F-4D97-AF65-F5344CB8AC3E}">
        <p14:creationId xmlns:p14="http://schemas.microsoft.com/office/powerpoint/2010/main" val="74696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FA22B-4EC8-347A-C624-E68DC10569B7}"/>
              </a:ext>
            </a:extLst>
          </p:cNvPr>
          <p:cNvSpPr>
            <a:spLocks noGrp="1"/>
          </p:cNvSpPr>
          <p:nvPr>
            <p:ph type="title"/>
          </p:nvPr>
        </p:nvSpPr>
        <p:spPr>
          <a:xfrm>
            <a:off x="512064" y="441533"/>
            <a:ext cx="6291072" cy="878840"/>
          </a:xfrm>
        </p:spPr>
        <p:txBody>
          <a:bodyPr/>
          <a:lstStyle/>
          <a:p>
            <a:r>
              <a:rPr lang="en-IN" dirty="0"/>
              <a:t>Conclusion</a:t>
            </a:r>
          </a:p>
        </p:txBody>
      </p:sp>
      <p:sp>
        <p:nvSpPr>
          <p:cNvPr id="5" name="Footer Placeholder 4">
            <a:extLst>
              <a:ext uri="{FF2B5EF4-FFF2-40B4-BE49-F238E27FC236}">
                <a16:creationId xmlns:a16="http://schemas.microsoft.com/office/drawing/2014/main" id="{E8E819AF-C110-3351-63A7-E2E726AE6A79}"/>
              </a:ext>
            </a:extLst>
          </p:cNvPr>
          <p:cNvSpPr>
            <a:spLocks noGrp="1"/>
          </p:cNvSpPr>
          <p:nvPr>
            <p:ph type="ftr" sz="quarter" idx="52"/>
          </p:nvPr>
        </p:nvSpPr>
        <p:spPr>
          <a:xfrm>
            <a:off x="512064" y="6336677"/>
            <a:ext cx="4114800" cy="278784"/>
          </a:xfrm>
        </p:spPr>
        <p:txBody>
          <a:bodyPr/>
          <a:lstStyle/>
          <a:p>
            <a:r>
              <a:rPr lang="en-US" altLang="zh-CN" dirty="0"/>
              <a:t>Conclusion – Book recommendation System</a:t>
            </a:r>
            <a:endParaRPr lang="en-US" dirty="0"/>
          </a:p>
        </p:txBody>
      </p:sp>
      <p:sp>
        <p:nvSpPr>
          <p:cNvPr id="6" name="Slide Number Placeholder 5">
            <a:extLst>
              <a:ext uri="{FF2B5EF4-FFF2-40B4-BE49-F238E27FC236}">
                <a16:creationId xmlns:a16="http://schemas.microsoft.com/office/drawing/2014/main" id="{E6B2163F-6C32-4B8B-7070-E9C8325852D9}"/>
              </a:ext>
            </a:extLst>
          </p:cNvPr>
          <p:cNvSpPr>
            <a:spLocks noGrp="1"/>
          </p:cNvSpPr>
          <p:nvPr>
            <p:ph type="sldNum" sz="quarter" idx="53"/>
          </p:nvPr>
        </p:nvSpPr>
        <p:spPr>
          <a:xfrm>
            <a:off x="11194169" y="6217921"/>
            <a:ext cx="458592" cy="278784"/>
          </a:xfrm>
        </p:spPr>
        <p:txBody>
          <a:bodyPr/>
          <a:lstStyle/>
          <a:p>
            <a:fld id="{47FEACEE-25B4-4A2D-B147-27296E36371D}" type="slidenum">
              <a:rPr lang="en-US" altLang="zh-CN" smtClean="0"/>
              <a:pPr/>
              <a:t>39</a:t>
            </a:fld>
            <a:endParaRPr lang="en-US" altLang="zh-CN" dirty="0"/>
          </a:p>
        </p:txBody>
      </p:sp>
      <p:sp>
        <p:nvSpPr>
          <p:cNvPr id="8" name="Text Placeholder 2">
            <a:extLst>
              <a:ext uri="{FF2B5EF4-FFF2-40B4-BE49-F238E27FC236}">
                <a16:creationId xmlns:a16="http://schemas.microsoft.com/office/drawing/2014/main" id="{E6D7A782-48A9-AE33-1438-480751556324}"/>
              </a:ext>
            </a:extLst>
          </p:cNvPr>
          <p:cNvSpPr txBox="1">
            <a:spLocks/>
          </p:cNvSpPr>
          <p:nvPr/>
        </p:nvSpPr>
        <p:spPr>
          <a:xfrm>
            <a:off x="332232" y="1545996"/>
            <a:ext cx="11408664" cy="43061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3" name="Title 1">
            <a:extLst>
              <a:ext uri="{FF2B5EF4-FFF2-40B4-BE49-F238E27FC236}">
                <a16:creationId xmlns:a16="http://schemas.microsoft.com/office/drawing/2014/main" id="{9F04BC71-545D-9B3C-227F-13AE2E85C964}"/>
              </a:ext>
            </a:extLst>
          </p:cNvPr>
          <p:cNvSpPr txBox="1">
            <a:spLocks/>
          </p:cNvSpPr>
          <p:nvPr/>
        </p:nvSpPr>
        <p:spPr>
          <a:xfrm>
            <a:off x="512064" y="1686134"/>
            <a:ext cx="8028432" cy="28053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tabLst>
                <a:tab pos="2750820" algn="l"/>
              </a:tabLst>
            </a:pPr>
            <a:r>
              <a:rPr lang="en-US" sz="1800" b="0" kern="100" dirty="0">
                <a:effectLst/>
                <a:latin typeface="Arial" panose="020B0604020202020204" pitchFamily="34" charset="0"/>
                <a:ea typeface="Calibri" panose="020F0502020204030204" pitchFamily="34" charset="0"/>
                <a:cs typeface="Times New Roman" panose="02020603050405020304" pitchFamily="18" charset="0"/>
              </a:rPr>
              <a:t>There are millions of books in the entire world wide and people need some instructions to find the appropriate book. Making decision and scrolling for the right book from millions of books can be hard and a complete waste of time. To compete and keep up in the market, some viewers may just rate the book in unbiased form. The use of such overstated descriptions is misleading the viewers to unpromising products or books</a:t>
            </a:r>
            <a:endParaRPr lang="en-IN" sz="1800" b="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738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FA22B-4EC8-347A-C624-E68DC10569B7}"/>
              </a:ext>
            </a:extLst>
          </p:cNvPr>
          <p:cNvSpPr>
            <a:spLocks noGrp="1"/>
          </p:cNvSpPr>
          <p:nvPr>
            <p:ph type="title"/>
          </p:nvPr>
        </p:nvSpPr>
        <p:spPr>
          <a:xfrm>
            <a:off x="484632" y="667562"/>
            <a:ext cx="6761477" cy="746183"/>
          </a:xfrm>
        </p:spPr>
        <p:txBody>
          <a:bodyPr/>
          <a:lstStyle/>
          <a:p>
            <a:r>
              <a:rPr lang="en-IN" dirty="0"/>
              <a:t>Problem Statement</a:t>
            </a:r>
          </a:p>
        </p:txBody>
      </p:sp>
      <p:sp>
        <p:nvSpPr>
          <p:cNvPr id="3" name="Text Placeholder 2">
            <a:extLst>
              <a:ext uri="{FF2B5EF4-FFF2-40B4-BE49-F238E27FC236}">
                <a16:creationId xmlns:a16="http://schemas.microsoft.com/office/drawing/2014/main" id="{CC8A1DA0-F016-AE2A-7BDE-B6B521EB07A6}"/>
              </a:ext>
            </a:extLst>
          </p:cNvPr>
          <p:cNvSpPr>
            <a:spLocks noGrp="1"/>
          </p:cNvSpPr>
          <p:nvPr>
            <p:ph type="body" sz="quarter" idx="28"/>
          </p:nvPr>
        </p:nvSpPr>
        <p:spPr>
          <a:xfrm>
            <a:off x="484632" y="1590863"/>
            <a:ext cx="8856592" cy="869378"/>
          </a:xfrm>
        </p:spPr>
        <p:txBody>
          <a:bodyPr/>
          <a:lstStyle/>
          <a:p>
            <a:pPr marL="342900" indent="-342900">
              <a:buFont typeface="Wingdings" panose="05000000000000000000" pitchFamily="2" charset="2"/>
              <a:buChar char="Ø"/>
            </a:pPr>
            <a:r>
              <a:rPr lang="en-US" sz="1800" dirty="0"/>
              <a:t>To develop an effective book recommendation system to help users navigate through a vast array of books and make informed choices.</a:t>
            </a:r>
            <a:endParaRPr lang="en-IN" sz="1800" dirty="0"/>
          </a:p>
        </p:txBody>
      </p:sp>
      <p:sp>
        <p:nvSpPr>
          <p:cNvPr id="5" name="Footer Placeholder 4">
            <a:extLst>
              <a:ext uri="{FF2B5EF4-FFF2-40B4-BE49-F238E27FC236}">
                <a16:creationId xmlns:a16="http://schemas.microsoft.com/office/drawing/2014/main" id="{E8E819AF-C110-3351-63A7-E2E726AE6A79}"/>
              </a:ext>
            </a:extLst>
          </p:cNvPr>
          <p:cNvSpPr>
            <a:spLocks noGrp="1"/>
          </p:cNvSpPr>
          <p:nvPr>
            <p:ph type="ftr" sz="quarter" idx="52"/>
          </p:nvPr>
        </p:nvSpPr>
        <p:spPr/>
        <p:txBody>
          <a:bodyPr/>
          <a:lstStyle/>
          <a:p>
            <a:r>
              <a:rPr lang="en-US" altLang="zh-CN" dirty="0"/>
              <a:t>Book Recommendation System</a:t>
            </a:r>
            <a:endParaRPr lang="en-US" dirty="0"/>
          </a:p>
        </p:txBody>
      </p:sp>
      <p:sp>
        <p:nvSpPr>
          <p:cNvPr id="6" name="Slide Number Placeholder 5">
            <a:extLst>
              <a:ext uri="{FF2B5EF4-FFF2-40B4-BE49-F238E27FC236}">
                <a16:creationId xmlns:a16="http://schemas.microsoft.com/office/drawing/2014/main" id="{E6B2163F-6C32-4B8B-7070-E9C8325852D9}"/>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7" name="Title 1">
            <a:extLst>
              <a:ext uri="{FF2B5EF4-FFF2-40B4-BE49-F238E27FC236}">
                <a16:creationId xmlns:a16="http://schemas.microsoft.com/office/drawing/2014/main" id="{9B58BCB8-B82D-BCF5-1F27-3C008AC8540F}"/>
              </a:ext>
            </a:extLst>
          </p:cNvPr>
          <p:cNvSpPr txBox="1">
            <a:spLocks/>
          </p:cNvSpPr>
          <p:nvPr/>
        </p:nvSpPr>
        <p:spPr>
          <a:xfrm>
            <a:off x="484632" y="2791610"/>
            <a:ext cx="7332977" cy="7908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IN" dirty="0"/>
              <a:t>Aim and Objective</a:t>
            </a:r>
          </a:p>
        </p:txBody>
      </p:sp>
      <p:sp>
        <p:nvSpPr>
          <p:cNvPr id="8" name="Text Placeholder 2">
            <a:extLst>
              <a:ext uri="{FF2B5EF4-FFF2-40B4-BE49-F238E27FC236}">
                <a16:creationId xmlns:a16="http://schemas.microsoft.com/office/drawing/2014/main" id="{E6D7A782-48A9-AE33-1438-480751556324}"/>
              </a:ext>
            </a:extLst>
          </p:cNvPr>
          <p:cNvSpPr txBox="1">
            <a:spLocks/>
          </p:cNvSpPr>
          <p:nvPr/>
        </p:nvSpPr>
        <p:spPr>
          <a:xfrm>
            <a:off x="484632" y="3840479"/>
            <a:ext cx="8856592" cy="165062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IN" sz="2000" dirty="0"/>
              <a:t>Research on how to make an effective recommendation</a:t>
            </a:r>
          </a:p>
          <a:p>
            <a:pPr marL="285750" indent="-285750">
              <a:buFont typeface="Wingdings" panose="05000000000000000000" pitchFamily="2" charset="2"/>
              <a:buChar char="Ø"/>
            </a:pPr>
            <a:r>
              <a:rPr lang="en-IN" sz="2000" dirty="0"/>
              <a:t>Research on background study of similar systems that intend to solve the same problem.</a:t>
            </a:r>
          </a:p>
          <a:p>
            <a:pPr marL="285750" indent="-285750">
              <a:buFont typeface="Wingdings" panose="05000000000000000000" pitchFamily="2" charset="2"/>
              <a:buChar char="Ø"/>
            </a:pPr>
            <a:r>
              <a:rPr lang="en-IN" sz="2000" dirty="0"/>
              <a:t>To develop a system to recommend books to the user</a:t>
            </a:r>
          </a:p>
        </p:txBody>
      </p:sp>
    </p:spTree>
    <p:extLst>
      <p:ext uri="{BB962C8B-B14F-4D97-AF65-F5344CB8AC3E}">
        <p14:creationId xmlns:p14="http://schemas.microsoft.com/office/powerpoint/2010/main" val="207258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FA22B-4EC8-347A-C624-E68DC10569B7}"/>
              </a:ext>
            </a:extLst>
          </p:cNvPr>
          <p:cNvSpPr>
            <a:spLocks noGrp="1"/>
          </p:cNvSpPr>
          <p:nvPr>
            <p:ph type="title"/>
          </p:nvPr>
        </p:nvSpPr>
        <p:spPr>
          <a:xfrm>
            <a:off x="484632" y="274955"/>
            <a:ext cx="9017956" cy="5942965"/>
          </a:xfrm>
        </p:spPr>
        <p:txBody>
          <a:bodyPr/>
          <a:lstStyle/>
          <a:p>
            <a:pPr>
              <a:lnSpc>
                <a:spcPct val="150000"/>
              </a:lnSpc>
              <a:tabLst>
                <a:tab pos="2750820" algn="l"/>
              </a:tabLst>
            </a:pPr>
            <a:r>
              <a:rPr lang="en-IN" sz="1600" b="1" kern="100" dirty="0">
                <a:effectLst/>
                <a:latin typeface="Arial" panose="020B0604020202020204" pitchFamily="34" charset="0"/>
                <a:ea typeface="Calibri" panose="020F0502020204030204" pitchFamily="34" charset="0"/>
                <a:cs typeface="Times New Roman" panose="02020603050405020304" pitchFamily="18" charset="0"/>
              </a:rPr>
              <a:t>Reference Paper</a:t>
            </a:r>
            <a:r>
              <a:rPr lang="en-IN" sz="1600" kern="100" dirty="0">
                <a:effectLst/>
                <a:latin typeface="Arial" panose="020B0604020202020204" pitchFamily="34" charset="0"/>
                <a:ea typeface="Calibri" panose="020F0502020204030204" pitchFamily="34" charset="0"/>
                <a:cs typeface="Times New Roman" panose="02020603050405020304" pitchFamily="18" charset="0"/>
              </a:rPr>
              <a:t>: </a:t>
            </a:r>
            <a:br>
              <a:rPr lang="en-IN" sz="16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600" kern="100" dirty="0">
                <a:effectLst/>
                <a:latin typeface="Calibri" panose="020F0502020204030204" pitchFamily="34" charset="0"/>
                <a:ea typeface="Calibri" panose="020F0502020204030204" pitchFamily="34" charset="0"/>
                <a:cs typeface="Times New Roman" panose="02020603050405020304" pitchFamily="18" charset="0"/>
              </a:rPr>
            </a:b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[1]</a:t>
            </a:r>
            <a:r>
              <a:rPr lang="en-IN" sz="15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Ashish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Fatarphekar</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Tejas</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Nashikkar</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Vivek Patil, Gayatri Naik, “BOOK RECOMMENDATION SYSTEM BASED ON COMBINE FEATURES OF CONTENT BASED FILTERING, COLLABORATIVE FILTERING AND ASSOCIATION RULE MINING”, 2015, </a:t>
            </a:r>
            <a:r>
              <a:rPr lang="en-US" sz="1500" b="0" kern="100" dirty="0">
                <a:effectLst/>
                <a:latin typeface="Calibri" panose="020F0502020204030204" pitchFamily="34" charset="0"/>
                <a:ea typeface="Calibri" panose="020F0502020204030204" pitchFamily="34" charset="0"/>
                <a:cs typeface="Times New Roman" panose="02020603050405020304" pitchFamily="18" charset="0"/>
              </a:rPr>
              <a:t>Advance Research in Social science and </a:t>
            </a:r>
            <a:r>
              <a:rPr lang="en-US" sz="1500" b="0" kern="100" dirty="0" err="1">
                <a:effectLst/>
                <a:latin typeface="Calibri" panose="020F0502020204030204" pitchFamily="34" charset="0"/>
                <a:ea typeface="Calibri" panose="020F0502020204030204" pitchFamily="34" charset="0"/>
                <a:cs typeface="Times New Roman" panose="02020603050405020304" pitchFamily="18" charset="0"/>
              </a:rPr>
              <a:t>Humanties</a:t>
            </a:r>
            <a:r>
              <a:rPr lang="en-US" sz="1500" b="0" kern="100" dirty="0">
                <a:effectLst/>
                <a:latin typeface="Calibri" panose="020F0502020204030204" pitchFamily="34" charset="0"/>
                <a:ea typeface="Calibri" panose="020F0502020204030204" pitchFamily="34" charset="0"/>
                <a:cs typeface="Times New Roman" panose="02020603050405020304" pitchFamily="18" charset="0"/>
              </a:rPr>
              <a:t> (ISSN: 2208-2387)</a:t>
            </a:r>
            <a:br>
              <a:rPr lang="en-IN" sz="1500" b="0" kern="100" dirty="0">
                <a:effectLst/>
                <a:latin typeface="Calibri" panose="020F0502020204030204" pitchFamily="34" charset="0"/>
                <a:ea typeface="Calibri" panose="020F0502020204030204" pitchFamily="34" charset="0"/>
                <a:cs typeface="Times New Roman" panose="02020603050405020304" pitchFamily="18" charset="0"/>
              </a:rPr>
            </a:br>
            <a:br>
              <a:rPr lang="en-IN" sz="1500" b="0" kern="100" dirty="0">
                <a:effectLst/>
                <a:latin typeface="Calibri" panose="020F0502020204030204" pitchFamily="34" charset="0"/>
                <a:ea typeface="Calibri" panose="020F0502020204030204" pitchFamily="34" charset="0"/>
                <a:cs typeface="Times New Roman" panose="02020603050405020304" pitchFamily="18" charset="0"/>
              </a:rPr>
            </a:b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[2] Ms.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Praveena</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Mathew, Ms.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Bincy</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Kuriakose,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Mr.Vinayak</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Hegde, “Book Recommendation System through Content Based and Collaborative Filtering Method”, 2016, Department of Computer Science</a:t>
            </a:r>
            <a:br>
              <a:rPr lang="en-IN" sz="1500" b="0" kern="100" dirty="0">
                <a:effectLst/>
                <a:latin typeface="Calibri" panose="020F0502020204030204" pitchFamily="34" charset="0"/>
                <a:ea typeface="Calibri" panose="020F0502020204030204" pitchFamily="34" charset="0"/>
                <a:cs typeface="Times New Roman" panose="02020603050405020304" pitchFamily="18" charset="0"/>
              </a:rPr>
            </a:b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Amrita Vishwa Vidyapeetham Mysuru Campus Mysuru, Karnataka, India</a:t>
            </a:r>
            <a:br>
              <a:rPr lang="en-IN" sz="1500" b="0" kern="100" dirty="0">
                <a:effectLst/>
                <a:latin typeface="Calibri" panose="020F0502020204030204" pitchFamily="34" charset="0"/>
                <a:ea typeface="Calibri" panose="020F0502020204030204" pitchFamily="34" charset="0"/>
                <a:cs typeface="Times New Roman" panose="02020603050405020304" pitchFamily="18" charset="0"/>
              </a:rPr>
            </a:br>
            <a:br>
              <a:rPr lang="en-IN" sz="1500" b="0" kern="100" dirty="0">
                <a:effectLst/>
                <a:latin typeface="Calibri" panose="020F0502020204030204" pitchFamily="34" charset="0"/>
                <a:ea typeface="Calibri" panose="020F0502020204030204" pitchFamily="34" charset="0"/>
                <a:cs typeface="Times New Roman" panose="02020603050405020304" pitchFamily="18" charset="0"/>
              </a:rPr>
            </a:b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[3] Madhuri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Kommineni</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P.Alekhya</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T. Mohana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Vyshnavi</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V.Aparna</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K Swetha, V Mounika, “Machine Learning based Efficient Recommendation System for Book Selection using User based Collaborative Filtering Algorithm”, 2020</a:t>
            </a:r>
            <a:br>
              <a:rPr lang="en-IN" sz="1500" b="0" kern="100" dirty="0">
                <a:effectLst/>
                <a:latin typeface="Calibri" panose="020F0502020204030204" pitchFamily="34" charset="0"/>
                <a:ea typeface="Calibri" panose="020F0502020204030204" pitchFamily="34" charset="0"/>
                <a:cs typeface="Times New Roman" panose="02020603050405020304" pitchFamily="18" charset="0"/>
              </a:rPr>
            </a:br>
            <a:br>
              <a:rPr lang="en-IN" sz="1500" b="0" kern="100" dirty="0">
                <a:effectLst/>
                <a:latin typeface="Calibri" panose="020F0502020204030204" pitchFamily="34" charset="0"/>
                <a:ea typeface="Calibri" panose="020F0502020204030204" pitchFamily="34" charset="0"/>
                <a:cs typeface="Times New Roman" panose="02020603050405020304" pitchFamily="18" charset="0"/>
              </a:rPr>
            </a:b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[4]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Ashlesha</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Bachhav</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Apeksha</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Ukirade</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Nilesh Patil, Manish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Saswadkar</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Prof. Nitin </a:t>
            </a:r>
            <a:r>
              <a:rPr lang="en-IN" sz="1500" b="0" kern="100" dirty="0" err="1">
                <a:effectLst/>
                <a:latin typeface="Calibri" panose="020F0502020204030204" pitchFamily="34" charset="0"/>
                <a:ea typeface="Calibri" panose="020F0502020204030204" pitchFamily="34" charset="0"/>
                <a:cs typeface="Times New Roman" panose="02020603050405020304" pitchFamily="18" charset="0"/>
              </a:rPr>
              <a:t>Shivale</a:t>
            </a:r>
            <a:r>
              <a:rPr lang="en-IN" sz="1500" b="0" kern="100" dirty="0">
                <a:effectLst/>
                <a:latin typeface="Calibri" panose="020F0502020204030204" pitchFamily="34" charset="0"/>
                <a:ea typeface="Calibri" panose="020F0502020204030204" pitchFamily="34" charset="0"/>
                <a:cs typeface="Times New Roman" panose="02020603050405020304" pitchFamily="18" charset="0"/>
              </a:rPr>
              <a:t>, “Book Recommendation System using Machine learning and Collaborative Filtering”, 2022, IJARSCT</a:t>
            </a:r>
          </a:p>
        </p:txBody>
      </p:sp>
      <p:sp>
        <p:nvSpPr>
          <p:cNvPr id="5" name="Footer Placeholder 4">
            <a:extLst>
              <a:ext uri="{FF2B5EF4-FFF2-40B4-BE49-F238E27FC236}">
                <a16:creationId xmlns:a16="http://schemas.microsoft.com/office/drawing/2014/main" id="{E8E819AF-C110-3351-63A7-E2E726AE6A79}"/>
              </a:ext>
            </a:extLst>
          </p:cNvPr>
          <p:cNvSpPr>
            <a:spLocks noGrp="1"/>
          </p:cNvSpPr>
          <p:nvPr>
            <p:ph type="ftr" sz="quarter" idx="52"/>
          </p:nvPr>
        </p:nvSpPr>
        <p:spPr/>
        <p:txBody>
          <a:bodyPr/>
          <a:lstStyle/>
          <a:p>
            <a:r>
              <a:rPr lang="en-US" altLang="zh-CN" dirty="0"/>
              <a:t>Reference Paper – Book recommendation System</a:t>
            </a:r>
            <a:endParaRPr lang="en-US" dirty="0"/>
          </a:p>
        </p:txBody>
      </p:sp>
      <p:sp>
        <p:nvSpPr>
          <p:cNvPr id="6" name="Slide Number Placeholder 5">
            <a:extLst>
              <a:ext uri="{FF2B5EF4-FFF2-40B4-BE49-F238E27FC236}">
                <a16:creationId xmlns:a16="http://schemas.microsoft.com/office/drawing/2014/main" id="{E6B2163F-6C32-4B8B-7070-E9C8325852D9}"/>
              </a:ext>
            </a:extLst>
          </p:cNvPr>
          <p:cNvSpPr>
            <a:spLocks noGrp="1"/>
          </p:cNvSpPr>
          <p:nvPr>
            <p:ph type="sldNum" sz="quarter" idx="53"/>
          </p:nvPr>
        </p:nvSpPr>
        <p:spPr/>
        <p:txBody>
          <a:bodyPr/>
          <a:lstStyle/>
          <a:p>
            <a:fld id="{47FEACEE-25B4-4A2D-B147-27296E36371D}" type="slidenum">
              <a:rPr lang="en-US" altLang="zh-CN" smtClean="0"/>
              <a:pPr/>
              <a:t>40</a:t>
            </a:fld>
            <a:endParaRPr lang="en-US" altLang="zh-CN" dirty="0"/>
          </a:p>
        </p:txBody>
      </p:sp>
    </p:spTree>
    <p:extLst>
      <p:ext uri="{BB962C8B-B14F-4D97-AF65-F5344CB8AC3E}">
        <p14:creationId xmlns:p14="http://schemas.microsoft.com/office/powerpoint/2010/main" val="1339029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B0D709-E53A-97F0-01C5-3DF1AD4AA391}"/>
              </a:ext>
            </a:extLst>
          </p:cNvPr>
          <p:cNvSpPr>
            <a:spLocks noGrp="1"/>
          </p:cNvSpPr>
          <p:nvPr>
            <p:ph type="title"/>
          </p:nvPr>
        </p:nvSpPr>
        <p:spPr/>
        <p:txBody>
          <a:bodyPr/>
          <a:lstStyle/>
          <a:p>
            <a:r>
              <a:rPr lang="en-IN" sz="5400" dirty="0"/>
              <a:t>Thank You</a:t>
            </a:r>
          </a:p>
        </p:txBody>
      </p:sp>
    </p:spTree>
    <p:extLst>
      <p:ext uri="{BB962C8B-B14F-4D97-AF65-F5344CB8AC3E}">
        <p14:creationId xmlns:p14="http://schemas.microsoft.com/office/powerpoint/2010/main" val="1052072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10144203" cy="759790"/>
          </a:xfrm>
        </p:spPr>
        <p:txBody>
          <a:bodyPr/>
          <a:lstStyle/>
          <a:p>
            <a:r>
              <a:rPr lang="en-US" dirty="0">
                <a:ea typeface="+mj-lt"/>
                <a:cs typeface="+mj-lt"/>
              </a:rPr>
              <a:t>Methodology</a:t>
            </a:r>
            <a:endParaRPr lang="en-US"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728216"/>
            <a:ext cx="9751012" cy="41239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b="0" dirty="0">
                <a:latin typeface="Arial"/>
                <a:ea typeface="Calibri"/>
                <a:cs typeface="Arial"/>
              </a:rPr>
              <a:t>We will give a detail on the development steps and the process of development cycle.</a:t>
            </a:r>
            <a:endParaRPr lang="en-US" dirty="0"/>
          </a:p>
          <a:p>
            <a:endParaRPr lang="en-US" sz="1800" b="0" dirty="0">
              <a:latin typeface="Posterama Text Black"/>
              <a:ea typeface="Calibri"/>
              <a:cs typeface="Arial"/>
            </a:endParaRPr>
          </a:p>
          <a:p>
            <a:endParaRPr lang="en-US" sz="1800" b="0" dirty="0">
              <a:ea typeface="Calibri"/>
              <a:cs typeface="Arial"/>
            </a:endParaRPr>
          </a:p>
          <a:p>
            <a:pPr marL="285750" indent="-285750">
              <a:buFont typeface="Arial"/>
              <a:buChar char="•"/>
            </a:pPr>
            <a:r>
              <a:rPr lang="en-US" sz="1800" dirty="0"/>
              <a:t>Data Sources and Preprocessing</a:t>
            </a:r>
          </a:p>
          <a:p>
            <a:endParaRPr lang="en-US" sz="1800" dirty="0"/>
          </a:p>
          <a:p>
            <a:pPr marL="285750" indent="-285750">
              <a:buFont typeface="Arial"/>
              <a:buChar char="•"/>
            </a:pPr>
            <a:r>
              <a:rPr lang="en-US" sz="1800" dirty="0"/>
              <a:t>Algorithm Development Process</a:t>
            </a:r>
          </a:p>
          <a:p>
            <a:endParaRPr lang="en-US" sz="1800" dirty="0"/>
          </a:p>
          <a:p>
            <a:pPr marL="285750" indent="-285750">
              <a:buFont typeface="Arial"/>
              <a:buChar char="•"/>
            </a:pPr>
            <a:r>
              <a:rPr lang="en-US" sz="1800" dirty="0"/>
              <a:t>Web Application Development Process</a:t>
            </a:r>
          </a:p>
          <a:p>
            <a:endParaRPr lang="en-US" sz="1800" dirty="0"/>
          </a:p>
          <a:p>
            <a:pPr marL="285750" indent="-285750">
              <a:buFont typeface="Arial"/>
              <a:buChar char="•"/>
            </a:pPr>
            <a:r>
              <a:rPr lang="en-US" sz="1800" dirty="0"/>
              <a:t>Glimpse  of Website</a:t>
            </a:r>
          </a:p>
          <a:p>
            <a:endParaRPr lang="en-US" sz="1800" dirty="0"/>
          </a:p>
          <a:p>
            <a:pPr marL="285750" indent="-285750">
              <a:buFont typeface="Arial"/>
              <a:buChar char="•"/>
            </a:pPr>
            <a:r>
              <a:rPr lang="en-US" sz="1800" dirty="0"/>
              <a:t>Conclusion</a:t>
            </a:r>
          </a:p>
          <a:p>
            <a:pPr marL="285750" indent="-285750">
              <a:buFont typeface="Arial" panose="05000000000000000000" pitchFamily="2" charset="2"/>
              <a:buChar char="•"/>
            </a:pPr>
            <a:endParaRPr lang="en-US" sz="1800" b="0" dirty="0"/>
          </a:p>
          <a:p>
            <a:pPr marL="285750" indent="-285750">
              <a:buFont typeface="Arial" panose="05000000000000000000" pitchFamily="2" charset="2"/>
              <a:buChar char="•"/>
            </a:pPr>
            <a:endParaRPr lang="en-US" sz="1800" b="0" dirty="0"/>
          </a:p>
        </p:txBody>
      </p:sp>
    </p:spTree>
    <p:extLst>
      <p:ext uri="{BB962C8B-B14F-4D97-AF65-F5344CB8AC3E}">
        <p14:creationId xmlns:p14="http://schemas.microsoft.com/office/powerpoint/2010/main" val="124602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animEffect transition="in" filter="fade">
                                      <p:cBhvr>
                                        <p:cTn id="27" dur="500"/>
                                        <p:tgtEl>
                                          <p:spTgt spid="2">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11" end="11"/>
                                            </p:txEl>
                                          </p:spTgt>
                                        </p:tgtEl>
                                        <p:attrNameLst>
                                          <p:attrName>style.visibility</p:attrName>
                                        </p:attrNameLst>
                                      </p:cBhvr>
                                      <p:to>
                                        <p:strVal val="visible"/>
                                      </p:to>
                                    </p:set>
                                    <p:animEffect transition="in" filter="fade">
                                      <p:cBhvr>
                                        <p:cTn id="3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10144203" cy="759790"/>
          </a:xfrm>
        </p:spPr>
        <p:txBody>
          <a:bodyPr/>
          <a:lstStyle/>
          <a:p>
            <a:r>
              <a:rPr lang="en-US" sz="4000" dirty="0">
                <a:ea typeface="+mj-lt"/>
                <a:cs typeface="+mj-lt"/>
              </a:rPr>
              <a:t>Data Sources and Preprocessing</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728216"/>
            <a:ext cx="9751012" cy="41239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b="0" dirty="0">
                <a:latin typeface="Arial"/>
                <a:ea typeface="Calibri"/>
                <a:cs typeface="Arial"/>
              </a:rPr>
              <a:t>We have user the Book-Crossing Dataset which is available on Kaggle</a:t>
            </a:r>
          </a:p>
          <a:p>
            <a:pPr>
              <a:lnSpc>
                <a:spcPct val="150000"/>
              </a:lnSpc>
            </a:pPr>
            <a:endParaRPr lang="en-IN" sz="1800" b="0" dirty="0">
              <a:latin typeface="Arial"/>
              <a:ea typeface="Calibri"/>
              <a:cs typeface="Arial"/>
            </a:endParaRPr>
          </a:p>
          <a:p>
            <a:pPr>
              <a:lnSpc>
                <a:spcPct val="150000"/>
              </a:lnSpc>
            </a:pPr>
            <a:r>
              <a:rPr lang="en-IN" sz="1800" b="0" dirty="0">
                <a:latin typeface="Arial"/>
                <a:ea typeface="Calibri"/>
                <a:cs typeface="Arial"/>
              </a:rPr>
              <a:t>The Book-Crossing Dataset comprises 3 files:</a:t>
            </a:r>
          </a:p>
          <a:p>
            <a:pPr marL="285750" indent="-285750">
              <a:lnSpc>
                <a:spcPct val="150000"/>
              </a:lnSpc>
              <a:buFont typeface="Arial"/>
              <a:buChar char="•"/>
            </a:pPr>
            <a:r>
              <a:rPr lang="en-IN" sz="1800" b="0" dirty="0">
                <a:latin typeface="Arial"/>
                <a:ea typeface="Calibri"/>
                <a:cs typeface="Arial"/>
              </a:rPr>
              <a:t>Users</a:t>
            </a:r>
          </a:p>
          <a:p>
            <a:pPr marL="285750" indent="-285750">
              <a:lnSpc>
                <a:spcPct val="150000"/>
              </a:lnSpc>
              <a:buFont typeface="Arial"/>
              <a:buChar char="•"/>
            </a:pPr>
            <a:r>
              <a:rPr lang="en-IN" sz="1800" b="0" dirty="0">
                <a:latin typeface="Arial"/>
                <a:ea typeface="Calibri"/>
                <a:cs typeface="Arial"/>
              </a:rPr>
              <a:t>Books</a:t>
            </a:r>
          </a:p>
          <a:p>
            <a:pPr marL="285750" indent="-285750">
              <a:lnSpc>
                <a:spcPct val="150000"/>
              </a:lnSpc>
              <a:buFont typeface="Arial"/>
              <a:buChar char="•"/>
            </a:pPr>
            <a:r>
              <a:rPr lang="en-IN" sz="1800" b="0" dirty="0">
                <a:latin typeface="Arial"/>
                <a:ea typeface="Calibri"/>
                <a:cs typeface="Arial"/>
              </a:rPr>
              <a:t>Ratings</a:t>
            </a:r>
          </a:p>
        </p:txBody>
      </p:sp>
    </p:spTree>
    <p:extLst>
      <p:ext uri="{BB962C8B-B14F-4D97-AF65-F5344CB8AC3E}">
        <p14:creationId xmlns:p14="http://schemas.microsoft.com/office/powerpoint/2010/main" val="120933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10144203" cy="759790"/>
          </a:xfrm>
        </p:spPr>
        <p:txBody>
          <a:bodyPr/>
          <a:lstStyle/>
          <a:p>
            <a:r>
              <a:rPr lang="en-US" sz="4000" dirty="0">
                <a:ea typeface="+mj-lt"/>
                <a:cs typeface="+mj-lt"/>
              </a:rPr>
              <a:t>Data Sources</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728216"/>
            <a:ext cx="9751012" cy="41239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Users</a:t>
            </a:r>
          </a:p>
          <a:p>
            <a:pPr>
              <a:lnSpc>
                <a:spcPct val="150000"/>
              </a:lnSpc>
            </a:pPr>
            <a:r>
              <a:rPr lang="en-IN" sz="1800" b="0" dirty="0">
                <a:latin typeface="Arial"/>
                <a:ea typeface="Calibri"/>
                <a:cs typeface="Arial"/>
              </a:rPr>
              <a:t>Users file contain User-ID, Location and Age</a:t>
            </a:r>
          </a:p>
          <a:p>
            <a:pPr>
              <a:lnSpc>
                <a:spcPct val="150000"/>
              </a:lnSpc>
            </a:pPr>
            <a:r>
              <a:rPr lang="en-IN" sz="1800" b="0" dirty="0">
                <a:latin typeface="Arial"/>
                <a:ea typeface="Calibri"/>
                <a:cs typeface="Arial"/>
              </a:rPr>
              <a:t>Fields in which data is not available is contains NULL-Values</a:t>
            </a:r>
          </a:p>
        </p:txBody>
      </p:sp>
      <p:pic>
        <p:nvPicPr>
          <p:cNvPr id="4" name="Picture 3" descr="A screenshot of a computer">
            <a:extLst>
              <a:ext uri="{FF2B5EF4-FFF2-40B4-BE49-F238E27FC236}">
                <a16:creationId xmlns:a16="http://schemas.microsoft.com/office/drawing/2014/main" id="{AB7A2DB5-BEC1-97F1-F40F-1B63BF472DD6}"/>
              </a:ext>
            </a:extLst>
          </p:cNvPr>
          <p:cNvPicPr>
            <a:picLocks noChangeAspect="1"/>
          </p:cNvPicPr>
          <p:nvPr/>
        </p:nvPicPr>
        <p:blipFill rotWithShape="1">
          <a:blip r:embed="rId3"/>
          <a:srcRect r="-215" b="18089"/>
          <a:stretch/>
        </p:blipFill>
        <p:spPr>
          <a:xfrm>
            <a:off x="2378743" y="3215439"/>
            <a:ext cx="4677289" cy="2403032"/>
          </a:xfrm>
          <a:prstGeom prst="rect">
            <a:avLst/>
          </a:prstGeom>
        </p:spPr>
      </p:pic>
    </p:spTree>
    <p:extLst>
      <p:ext uri="{BB962C8B-B14F-4D97-AF65-F5344CB8AC3E}">
        <p14:creationId xmlns:p14="http://schemas.microsoft.com/office/powerpoint/2010/main" val="279078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10144203" cy="759790"/>
          </a:xfrm>
        </p:spPr>
        <p:txBody>
          <a:bodyPr/>
          <a:lstStyle/>
          <a:p>
            <a:r>
              <a:rPr lang="en-US" sz="4000" dirty="0">
                <a:ea typeface="+mj-lt"/>
                <a:cs typeface="+mj-lt"/>
              </a:rPr>
              <a:t>Data Sources</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728216"/>
            <a:ext cx="9751012" cy="41239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a:latin typeface="Arial"/>
                <a:ea typeface="Calibri"/>
                <a:cs typeface="Arial"/>
              </a:rPr>
              <a:t>Books</a:t>
            </a:r>
            <a:endParaRPr lang="en-IN" sz="1800" dirty="0">
              <a:latin typeface="Arial"/>
              <a:ea typeface="Calibri"/>
              <a:cs typeface="Arial"/>
            </a:endParaRPr>
          </a:p>
          <a:p>
            <a:pPr>
              <a:lnSpc>
                <a:spcPct val="150000"/>
              </a:lnSpc>
            </a:pPr>
            <a:r>
              <a:rPr lang="en-IN" sz="1800" b="0" dirty="0">
                <a:latin typeface="Arial"/>
                <a:ea typeface="Calibri"/>
                <a:cs typeface="Arial"/>
              </a:rPr>
              <a:t>Books are identified by their ISBNs. </a:t>
            </a:r>
          </a:p>
          <a:p>
            <a:pPr>
              <a:lnSpc>
                <a:spcPct val="150000"/>
              </a:lnSpc>
            </a:pPr>
            <a:r>
              <a:rPr lang="en-IN" sz="1800" b="0" dirty="0">
                <a:latin typeface="Arial"/>
                <a:ea typeface="Calibri"/>
                <a:cs typeface="Arial"/>
              </a:rPr>
              <a:t>It also </a:t>
            </a:r>
            <a:r>
              <a:rPr lang="en-IN" sz="1800" b="0">
                <a:latin typeface="Arial"/>
                <a:ea typeface="Calibri"/>
                <a:cs typeface="Arial"/>
              </a:rPr>
              <a:t>contains Title, Author, Year-of-Publication and Publisher</a:t>
            </a:r>
            <a:endParaRPr lang="en-IN"/>
          </a:p>
        </p:txBody>
      </p:sp>
      <p:pic>
        <p:nvPicPr>
          <p:cNvPr id="6" name="Picture 5" descr="A white background with black text&#10;&#10;Description automatically generated">
            <a:extLst>
              <a:ext uri="{FF2B5EF4-FFF2-40B4-BE49-F238E27FC236}">
                <a16:creationId xmlns:a16="http://schemas.microsoft.com/office/drawing/2014/main" id="{00CD5750-B3B0-416B-E050-EBE681D46115}"/>
              </a:ext>
            </a:extLst>
          </p:cNvPr>
          <p:cNvPicPr>
            <a:picLocks noChangeAspect="1"/>
          </p:cNvPicPr>
          <p:nvPr/>
        </p:nvPicPr>
        <p:blipFill>
          <a:blip r:embed="rId3"/>
          <a:stretch>
            <a:fillRect/>
          </a:stretch>
        </p:blipFill>
        <p:spPr>
          <a:xfrm>
            <a:off x="581526" y="3433765"/>
            <a:ext cx="7810500" cy="1594682"/>
          </a:xfrm>
          <a:prstGeom prst="rect">
            <a:avLst/>
          </a:prstGeom>
        </p:spPr>
      </p:pic>
    </p:spTree>
    <p:extLst>
      <p:ext uri="{BB962C8B-B14F-4D97-AF65-F5344CB8AC3E}">
        <p14:creationId xmlns:p14="http://schemas.microsoft.com/office/powerpoint/2010/main" val="372800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81709" y="721538"/>
            <a:ext cx="10144203" cy="759790"/>
          </a:xfrm>
        </p:spPr>
        <p:txBody>
          <a:bodyPr/>
          <a:lstStyle/>
          <a:p>
            <a:r>
              <a:rPr lang="en-US" sz="4000" dirty="0">
                <a:ea typeface="+mj-lt"/>
                <a:cs typeface="+mj-lt"/>
              </a:rPr>
              <a:t>Data Sources</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dirty="0"/>
              <a:t>Literature Review</a:t>
            </a:r>
            <a:r>
              <a:rPr lang="en-US" altLang="zh-CN" dirty="0"/>
              <a:t> – Book recommendation System</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2" name="Title 2">
            <a:extLst>
              <a:ext uri="{FF2B5EF4-FFF2-40B4-BE49-F238E27FC236}">
                <a16:creationId xmlns:a16="http://schemas.microsoft.com/office/drawing/2014/main" id="{97EFAD57-AE7B-A83F-AAF8-D0EAC0F1CFDA}"/>
              </a:ext>
            </a:extLst>
          </p:cNvPr>
          <p:cNvSpPr txBox="1">
            <a:spLocks/>
          </p:cNvSpPr>
          <p:nvPr/>
        </p:nvSpPr>
        <p:spPr>
          <a:xfrm>
            <a:off x="581709" y="1728216"/>
            <a:ext cx="9751012" cy="412394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nSpc>
                <a:spcPct val="150000"/>
              </a:lnSpc>
            </a:pPr>
            <a:r>
              <a:rPr lang="en-IN" sz="1800" dirty="0">
                <a:latin typeface="Arial"/>
                <a:ea typeface="Calibri"/>
                <a:cs typeface="Arial"/>
              </a:rPr>
              <a:t>Ratings</a:t>
            </a:r>
          </a:p>
          <a:p>
            <a:pPr>
              <a:lnSpc>
                <a:spcPct val="150000"/>
              </a:lnSpc>
            </a:pPr>
            <a:r>
              <a:rPr lang="en-IN" sz="1800" b="0" dirty="0">
                <a:latin typeface="Arial"/>
                <a:ea typeface="Calibri"/>
                <a:cs typeface="Arial"/>
              </a:rPr>
              <a:t>Contains the Book Rating Information </a:t>
            </a:r>
          </a:p>
          <a:p>
            <a:pPr>
              <a:lnSpc>
                <a:spcPct val="150000"/>
              </a:lnSpc>
            </a:pPr>
            <a:r>
              <a:rPr lang="en-IN" sz="1800" b="0" dirty="0">
                <a:latin typeface="Arial"/>
                <a:ea typeface="Calibri"/>
                <a:cs typeface="Arial"/>
              </a:rPr>
              <a:t>Expressed on a scale of (1-10)</a:t>
            </a:r>
          </a:p>
          <a:p>
            <a:pPr>
              <a:lnSpc>
                <a:spcPct val="150000"/>
              </a:lnSpc>
            </a:pPr>
            <a:endParaRPr lang="en-IN" sz="1800" b="0" dirty="0">
              <a:latin typeface="Arial"/>
              <a:ea typeface="Calibri"/>
              <a:cs typeface="Arial"/>
            </a:endParaRPr>
          </a:p>
        </p:txBody>
      </p:sp>
      <p:pic>
        <p:nvPicPr>
          <p:cNvPr id="4" name="Picture 3" descr="A screenshot of a computer&#10;&#10;Description automatically generated">
            <a:extLst>
              <a:ext uri="{FF2B5EF4-FFF2-40B4-BE49-F238E27FC236}">
                <a16:creationId xmlns:a16="http://schemas.microsoft.com/office/drawing/2014/main" id="{179FABC7-F6E9-3301-0617-706A60B5DEA3}"/>
              </a:ext>
            </a:extLst>
          </p:cNvPr>
          <p:cNvPicPr>
            <a:picLocks noChangeAspect="1"/>
          </p:cNvPicPr>
          <p:nvPr/>
        </p:nvPicPr>
        <p:blipFill>
          <a:blip r:embed="rId3"/>
          <a:stretch>
            <a:fillRect/>
          </a:stretch>
        </p:blipFill>
        <p:spPr>
          <a:xfrm>
            <a:off x="1894724" y="3220703"/>
            <a:ext cx="4572502" cy="2993357"/>
          </a:xfrm>
          <a:prstGeom prst="rect">
            <a:avLst/>
          </a:prstGeom>
        </p:spPr>
      </p:pic>
    </p:spTree>
    <p:extLst>
      <p:ext uri="{BB962C8B-B14F-4D97-AF65-F5344CB8AC3E}">
        <p14:creationId xmlns:p14="http://schemas.microsoft.com/office/powerpoint/2010/main" val="27447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1292</TotalTime>
  <Words>2158</Words>
  <Application>Microsoft Office PowerPoint</Application>
  <PresentationFormat>Widescreen</PresentationFormat>
  <Paragraphs>426</Paragraphs>
  <Slides>41</Slides>
  <Notes>34</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主题​​</vt:lpstr>
      <vt:lpstr>Book Recommendation System</vt:lpstr>
      <vt:lpstr>Agenda</vt:lpstr>
      <vt:lpstr>Introduction</vt:lpstr>
      <vt:lpstr>Problem Statement</vt:lpstr>
      <vt:lpstr>Methodology</vt:lpstr>
      <vt:lpstr>Data Sources and Preprocessing</vt:lpstr>
      <vt:lpstr>Data Sources</vt:lpstr>
      <vt:lpstr>Data Sources</vt:lpstr>
      <vt:lpstr>Data Sources</vt:lpstr>
      <vt:lpstr>Data Sources</vt:lpstr>
      <vt:lpstr>Data Preprocessing</vt:lpstr>
      <vt:lpstr>Data Preprocessing</vt:lpstr>
      <vt:lpstr>Data Preprocessing</vt:lpstr>
      <vt:lpstr>Data Preprocessing</vt:lpstr>
      <vt:lpstr>Data Preprocessing</vt:lpstr>
      <vt:lpstr>Implementation</vt:lpstr>
      <vt:lpstr>Implementation</vt:lpstr>
      <vt:lpstr>Implementation</vt:lpstr>
      <vt:lpstr>Implementation</vt:lpstr>
      <vt:lpstr>Implementation</vt:lpstr>
      <vt:lpstr>Implementation</vt:lpstr>
      <vt:lpstr>Implementation</vt:lpstr>
      <vt:lpstr>Implementation</vt:lpstr>
      <vt:lpstr>Implementation</vt:lpstr>
      <vt:lpstr>Implementation</vt:lpstr>
      <vt:lpstr>Glimpse of Website</vt:lpstr>
      <vt:lpstr>Glimpse of Website</vt:lpstr>
      <vt:lpstr>Glimpse of Website</vt:lpstr>
      <vt:lpstr>Glimpse of Website</vt:lpstr>
      <vt:lpstr>Algorithm Development Process</vt:lpstr>
      <vt:lpstr>Algorithm Development Process</vt:lpstr>
      <vt:lpstr>Algorithm Development Process</vt:lpstr>
      <vt:lpstr>Algorithm Development Process</vt:lpstr>
      <vt:lpstr>Algorithm Development Process</vt:lpstr>
      <vt:lpstr>Algorithm Development Process</vt:lpstr>
      <vt:lpstr>Algorithm Development Process</vt:lpstr>
      <vt:lpstr>Algorithm Development Process</vt:lpstr>
      <vt:lpstr>Algorithm Development Process</vt:lpstr>
      <vt:lpstr>Conclusion</vt:lpstr>
      <vt:lpstr>Reference Paper:   [1] Ashish Fatarphekar, Tejas Nashikkar, Vivek Patil, Gayatri Naik, “BOOK RECOMMENDATION SYSTEM BASED ON COMBINE FEATURES OF CONTENT BASED FILTERING, COLLABORATIVE FILTERING AND ASSOCIATION RULE MINING”, 2015, Advance Research in Social science and Humanties (ISSN: 2208-2387)  [2] Ms. Praveena Mathew, Ms. Bincy Kuriakose, Mr.Vinayak Hegde, “Book Recommendation System through Content Based and Collaborative Filtering Method”, 2016, Department of Computer Science Amrita Vishwa Vidyapeetham Mysuru Campus Mysuru, Karnataka, India  [3] Madhuri Kommineni, P.Alekhya, T. Mohana Vyshnavi, V.Aparna, K Swetha, V Mounika, “Machine Learning based Efficient Recommendation System for Book Selection using User based Collaborative Filtering Algorithm”, 2020  [4] Ashlesha Bachhav, Apeksha Ukirade, Nilesh Patil, Manish Saswadkar, Prof. Nitin Shivale, “Book Recommendation System using Machine learning and Collaborative Filtering”, 2022, IJARSCT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Rohit Tiwari</dc:creator>
  <cp:lastModifiedBy>Rohit Tiwari</cp:lastModifiedBy>
  <cp:revision>520</cp:revision>
  <dcterms:created xsi:type="dcterms:W3CDTF">2022-12-01T18:16:25Z</dcterms:created>
  <dcterms:modified xsi:type="dcterms:W3CDTF">2024-06-05T07:42:19Z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